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 id="214748366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p:regular r:id="rId46"/>
      <p:bold r:id="rId47"/>
      <p:italic r:id="rId48"/>
      <p:boldItalic r:id="rId49"/>
    </p:embeddedFont>
    <p:embeddedFont>
      <p:font typeface="Montserrat"/>
      <p:regular r:id="rId50"/>
      <p:bold r:id="rId51"/>
      <p:italic r:id="rId52"/>
      <p:boldItalic r:id="rId53"/>
    </p:embeddedFont>
    <p:embeddedFont>
      <p:font typeface="Montserrat Light"/>
      <p:regular r:id="rId54"/>
      <p:bold r:id="rId55"/>
      <p:italic r:id="rId56"/>
      <p:boldItalic r:id="rId57"/>
    </p:embeddedFont>
    <p:embeddedFont>
      <p:font typeface="Open Sans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399F0B3-0183-4BA5-92AF-3F63E719873D}">
  <a:tblStyle styleId="{6399F0B3-0183-4BA5-92AF-3F63E71987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regular.fntdata"/><Relationship Id="rId61" Type="http://schemas.openxmlformats.org/officeDocument/2006/relationships/font" Target="fonts/OpenSansLight-boldItalic.fntdata"/><Relationship Id="rId20" Type="http://schemas.openxmlformats.org/officeDocument/2006/relationships/slide" Target="slides/slide13.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OpenSans-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Light-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4.xml"/><Relationship Id="rId55" Type="http://schemas.openxmlformats.org/officeDocument/2006/relationships/font" Target="fonts/MontserratLight-bold.fntdata"/><Relationship Id="rId10" Type="http://schemas.openxmlformats.org/officeDocument/2006/relationships/slide" Target="slides/slide3.xml"/><Relationship Id="rId54" Type="http://schemas.openxmlformats.org/officeDocument/2006/relationships/font" Target="fonts/MontserratLight-regular.fntdata"/><Relationship Id="rId13" Type="http://schemas.openxmlformats.org/officeDocument/2006/relationships/slide" Target="slides/slide6.xml"/><Relationship Id="rId57" Type="http://schemas.openxmlformats.org/officeDocument/2006/relationships/font" Target="fonts/MontserratLight-boldItalic.fntdata"/><Relationship Id="rId12" Type="http://schemas.openxmlformats.org/officeDocument/2006/relationships/slide" Target="slides/slide5.xml"/><Relationship Id="rId56" Type="http://schemas.openxmlformats.org/officeDocument/2006/relationships/font" Target="fonts/MontserratLight-italic.fntdata"/><Relationship Id="rId15" Type="http://schemas.openxmlformats.org/officeDocument/2006/relationships/slide" Target="slides/slide8.xml"/><Relationship Id="rId59" Type="http://schemas.openxmlformats.org/officeDocument/2006/relationships/font" Target="fonts/OpenSansLight-bold.fntdata"/><Relationship Id="rId14" Type="http://schemas.openxmlformats.org/officeDocument/2006/relationships/slide" Target="slides/slide7.xml"/><Relationship Id="rId58" Type="http://schemas.openxmlformats.org/officeDocument/2006/relationships/font" Target="fonts/OpenSans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d181224ff_2_12:notes"/>
          <p:cNvSpPr/>
          <p:nvPr>
            <p:ph idx="2" type="sldImg"/>
          </p:nvPr>
        </p:nvSpPr>
        <p:spPr>
          <a:xfrm>
            <a:off x="-16992310" y="-11796713"/>
            <a:ext cx="22159334"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4" name="Google Shape;64;g4d181224ff_2_12: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Hello everyone. </a:t>
            </a:r>
            <a:endParaRPr/>
          </a:p>
          <a:p>
            <a:pPr indent="0" lvl="0" marL="0" rtl="0" algn="l">
              <a:spcBef>
                <a:spcPts val="0"/>
              </a:spcBef>
              <a:spcAft>
                <a:spcPts val="0"/>
              </a:spcAft>
              <a:buNone/>
            </a:pPr>
            <a:r>
              <a:rPr lang="en-GB"/>
              <a:t>So nice to be here and to present to you!..</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It’s a lovely venue, many speakers, inspiring presentations and topics. And of course great and curious audience….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My name is Dmytro Zharkov, I’m a software engineer at Zalando. Today I would like talk about blockchain and SPA… Of course not that kind of SPA you see here on slide background, but Single Page Applications ,we all know and love.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going to be a JavaScript developer perspective on the blockchain.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it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is it different from typical backend services like RESTful or GraphQL? How to connect to it, make requests and pass data around.</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20ca25800_0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67" name="Google Shape;167;g520ca25800_0_7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8" name="Google Shape;168;g520ca25800_0_7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This is s small comparison between traditional backend and 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Architecture wise on standard backend, we have RESTful services, GraphQL etc. Blockchain applications are JSON-RPC or less often gRPC driven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Normally backend services are very fast, and on crucial or important services developers are fighting for every dozen of millisecond. But blockchains are dramatically slow, we will check how to handle this later.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Authentication on standard backend is flexible. It can be token based, sessions or cookies (normal email/password, OAuth and etc). Dapps have SSH pairs based authentication. Meaning there is a public key, which is basically user unique address on Ethereum and a private encrypted key, that is stored on user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Applications on traditional traditional backends usually based on services. On blockchain it’s called Smart Contracts.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finally - adoption. Communication between SPA and REST services for example is well known and widely used. It’s a market standard...</a:t>
            </a:r>
            <a:endParaRPr/>
          </a:p>
          <a:p>
            <a:pPr indent="0" lvl="0" marL="0" rtl="0" algn="l">
              <a:spcBef>
                <a:spcPts val="0"/>
              </a:spcBef>
              <a:spcAft>
                <a:spcPts val="0"/>
              </a:spcAft>
              <a:buNone/>
            </a:pPr>
            <a:r>
              <a:rPr lang="en-GB"/>
              <a:t>Decentralized backends are not yet wide spreaded and not much people know how to deal with it.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133a940a6_0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79" name="Google Shape;179;g5133a940a6_0_5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0" name="Google Shape;180;g5133a940a6_0_5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What is JSON RPC?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RPC stands for Remote Procedure Call (RPC) it is a contract that describes how one program can communicate with another remote one without having to understand the network's detail.</a:t>
            </a:r>
            <a:endParaRPr/>
          </a:p>
          <a:p>
            <a:pPr indent="0" lvl="0" marL="0" rtl="0" algn="l">
              <a:spcBef>
                <a:spcPts val="0"/>
              </a:spcBef>
              <a:spcAft>
                <a:spcPts val="0"/>
              </a:spcAft>
              <a:buNone/>
            </a:pPr>
            <a:r>
              <a:rPr lang="en-GB"/>
              <a:t>JSON-RPC is a type of RPC which uses JSON to encode requests and responses between client and server.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transport protocol agnostic .So can be used with any transport protocol protocol, weather it’s HTTP, TCP (WebSockets), IPC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suggests only one method to send a request — POST for HTTP or send for WebSockets.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it uses JSON data format to pass the data between participants.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7b7369516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89" name="Google Shape;189;g57b7369516_0_1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0" name="Google Shape;190;g57b7369516_0_1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Let's take a look how JSON RPC requests look.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request body must contain following properties: </a:t>
            </a:r>
            <a:endParaRPr/>
          </a:p>
          <a:p>
            <a:pPr indent="0" lvl="0" marL="0" rtl="0" algn="l">
              <a:spcBef>
                <a:spcPts val="0"/>
              </a:spcBef>
              <a:spcAft>
                <a:spcPts val="0"/>
              </a:spcAft>
              <a:buNone/>
            </a:pPr>
            <a:r>
              <a:rPr b="1" lang="en-GB"/>
              <a:t>method</a:t>
            </a:r>
            <a:r>
              <a:rPr lang="en-GB"/>
              <a:t> — A String containing the name of the method to be invoked.</a:t>
            </a:r>
            <a:endParaRPr/>
          </a:p>
          <a:p>
            <a:pPr indent="0" lvl="0" marL="0" rtl="0" algn="l">
              <a:spcBef>
                <a:spcPts val="0"/>
              </a:spcBef>
              <a:spcAft>
                <a:spcPts val="0"/>
              </a:spcAft>
              <a:buNone/>
            </a:pPr>
            <a:r>
              <a:rPr b="1" lang="en-GB"/>
              <a:t>params</a:t>
            </a:r>
            <a:r>
              <a:rPr lang="en-GB"/>
              <a:t> — A Structured value that holds the parameter values to be used during the invocation of the method.</a:t>
            </a:r>
            <a:endParaRPr/>
          </a:p>
          <a:p>
            <a:pPr indent="0" lvl="0" marL="0" rtl="0" algn="l">
              <a:spcBef>
                <a:spcPts val="0"/>
              </a:spcBef>
              <a:spcAft>
                <a:spcPts val="0"/>
              </a:spcAft>
              <a:buNone/>
            </a:pPr>
            <a:r>
              <a:rPr b="1" lang="en-GB"/>
              <a:t>id</a:t>
            </a:r>
            <a:r>
              <a:rPr lang="en-GB"/>
              <a:t> — An identifier established by the Client, it can be any random number.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 JavaScript fetch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use POST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the request body we pass stringified object that contains a method property, this is basically a function that we want to execute and a params property which contains an array of function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question is where to get all those method names and parameters? And how similar request would like for Ethereum smart contract?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get all this information from something called ABI.</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5d8cd7e99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05" name="Google Shape;205;g55d8cd7e99_0_3: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6" name="Google Shape;206;g55d8cd7e99_0_3: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ABI stand for Application binary interface.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contains contract API in JSON format, it’s like a SWAGGER for REST services. </a:t>
            </a:r>
            <a:r>
              <a:rPr lang="en-GB"/>
              <a:t>It’s generated automatically when application is been deployed to ethereum.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provides a list of all methods, public properties and events. </a:t>
            </a:r>
            <a:r>
              <a:rPr lang="en-GB"/>
              <a:t>Parameters and response results types, .</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Using it we can construct proper JSON RPC </a:t>
            </a:r>
            <a:r>
              <a:rPr lang="en-GB"/>
              <a:t>request</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as this is JSON it’s made for JS, it’s super easy to consume it in our code.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6e960f45c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22" name="Google Shape;222;g56e960f45c_0_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3" name="Google Shape;223;g56e960f45c_0_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Here is an example of Contract ABI.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have contract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Next goes abi property, which contains an array all methods, public </a:t>
            </a:r>
            <a:r>
              <a:rPr lang="en-GB"/>
              <a:t>properties</a:t>
            </a:r>
            <a:r>
              <a:rPr lang="en-GB"/>
              <a:t> and events available on the contract.</a:t>
            </a:r>
            <a:endParaRPr/>
          </a:p>
          <a:p>
            <a:pPr indent="0" lvl="0" marL="0" rtl="0" algn="l">
              <a:spcBef>
                <a:spcPts val="0"/>
              </a:spcBef>
              <a:spcAft>
                <a:spcPts val="0"/>
              </a:spcAft>
              <a:buNone/>
            </a:pPr>
            <a:br>
              <a:rPr lang="en-GB"/>
            </a:br>
            <a:r>
              <a:rPr lang="en-GB"/>
              <a:t>Contract address on ethereum blockchain. Unique identifier, like a URI.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check this even a full Solidity source code of the original contract.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152260c74_0_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32" name="Google Shape;232;g5152260c74_0_76: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3" name="Google Shape;233;g5152260c74_0_76: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Taking</a:t>
            </a:r>
            <a:r>
              <a:rPr lang="en-GB"/>
              <a:t> a look at one of the ABI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has method name. In this case getSuperHeroes.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Inputs - is basically an array of method parameters and their types. In this case it’s empty, because method just gets a full list of heroes. So no </a:t>
            </a:r>
            <a:r>
              <a:rPr lang="en-GB"/>
              <a:t>parameters</a:t>
            </a:r>
            <a:r>
              <a:rPr lang="en-GB"/>
              <a:t>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Outputs property contains an array of method return results and their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Last one is a method signature, basically like a unique ID</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152260c74_0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43" name="Google Shape;243;g5152260c74_0_2: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4" name="Google Shape;244;g5152260c74_0_2: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Excellent. Now we have all the information to make calls to our contract.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pass a method signature to data property.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pass contract address into “to” property.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Method property here is a special one, it used by the ethereum virtual machine to </a:t>
            </a:r>
            <a:r>
              <a:rPr lang="en-GB"/>
              <a:t>differentiate</a:t>
            </a:r>
            <a:r>
              <a:rPr lang="en-GB"/>
              <a:t> between the contract  read requests and  write operations, as well as some blockchain related specific tasks. </a:t>
            </a:r>
            <a:endParaRPr/>
          </a:p>
          <a:p>
            <a:pPr indent="0" lvl="0" marL="0" rtl="0" algn="l">
              <a:spcBef>
                <a:spcPts val="0"/>
              </a:spcBef>
              <a:spcAft>
                <a:spcPts val="0"/>
              </a:spcAft>
              <a:buNone/>
            </a:pPr>
            <a:r>
              <a:rPr lang="en-GB"/>
              <a:t>This is a read </a:t>
            </a:r>
            <a:r>
              <a:rPr lang="en-GB"/>
              <a:t>request</a:t>
            </a:r>
            <a:r>
              <a:rPr lang="en-GB"/>
              <a:t> so we pass eth_call to method.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6e960f45c_0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54" name="Google Shape;254;g56e960f45c_0_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5" name="Google Shape;255;g56e960f45c_0_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Calling functions with parameters isa bit more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we see an  ABI for getHero, </a:t>
            </a:r>
            <a:r>
              <a:rPr lang="en-GB"/>
              <a:t>which</a:t>
            </a:r>
            <a:r>
              <a:rPr lang="en-GB"/>
              <a:t> requires a parameter - hero ID.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get it’s description from the inputs array. This case we see property name and that it is unsigned 256 bit integer.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method signature again.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152260c74_0_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62" name="Google Shape;262;g5152260c74_0_67: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3" name="Google Shape;263;g5152260c74_0_67: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To call a method with </a:t>
            </a:r>
            <a:r>
              <a:rPr lang="en-GB"/>
              <a:t>parameter</a:t>
            </a:r>
            <a:r>
              <a:rPr lang="en-GB"/>
              <a:t> we have to assign the data property - method signature </a:t>
            </a:r>
            <a:r>
              <a:rPr lang="en-GB"/>
              <a:t>concatenated</a:t>
            </a:r>
            <a:r>
              <a:rPr lang="en-GB"/>
              <a:t> with the </a:t>
            </a:r>
            <a:r>
              <a:rPr lang="en-GB"/>
              <a:t>parameter</a:t>
            </a:r>
            <a:r>
              <a:rPr lang="en-GB"/>
              <a:t> encoded to Ethereum virtual machine compatible hexadecimal parameter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this example we call getHero with id 10 as a parameter. 10 is 16 in hexadecimal format and to make it compatible with the EVM we need to </a:t>
            </a:r>
            <a:r>
              <a:rPr lang="en-GB"/>
              <a:t>pretend</a:t>
            </a:r>
            <a:r>
              <a:rPr lang="en-GB"/>
              <a:t> it with required number of zeros to match the unsigned int type on EVM.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152260c74_0_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73" name="Google Shape;273;g5152260c74_0_104: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4" name="Google Shape;274;g5152260c74_0_104: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All data </a:t>
            </a:r>
            <a:r>
              <a:rPr lang="en-GB"/>
              <a:t>returned</a:t>
            </a:r>
            <a:r>
              <a:rPr lang="en-GB"/>
              <a:t> from ethereum smart contract is encoded into hexadecimal format. Decoding it into human </a:t>
            </a:r>
            <a:r>
              <a:rPr lang="en-GB"/>
              <a:t>readable format is not a trivial task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First you need to split the data into chunks, with sizes matching to the</a:t>
            </a:r>
            <a:r>
              <a:rPr lang="en-GB"/>
              <a:t> output ABI ethereum data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after convert to </a:t>
            </a:r>
            <a:r>
              <a:rPr lang="en-GB"/>
              <a:t>either</a:t>
            </a:r>
            <a:r>
              <a:rPr lang="en-GB"/>
              <a:t> decimal numbers or ASCII string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5d8cd7e99_1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7" name="Google Shape;77;g55d8cd7e99_1_21: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8" name="Google Shape;78;g55d8cd7e99_1_21: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So this is what we are going to cover!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will go very briefly though what blockchain is and what types are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Compare Decentralized over “classic” backends like RESTful APIs, GRAPHql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We’ll check how to communicate with blockchain application  in JavaScript. How to make requests. Read, write, ended and decode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Check some challenges and issues JS developer can face working with decentralized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take a look at Angular application example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7481ec856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85" name="Google Shape;285;g57481ec856_0_3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6" name="Google Shape;286;g57481ec856_0_3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solidFill>
                  <a:srgbClr val="434343"/>
                </a:solidFill>
              </a:rPr>
              <a:t>This is a simple example how to convert a hexadecimal string.</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GB">
                <a:solidFill>
                  <a:srgbClr val="434343"/>
                </a:solidFill>
              </a:rPr>
              <a:t>We make sure that this is a string by calling to string method.</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GB">
                <a:solidFill>
                  <a:srgbClr val="434343"/>
                </a:solidFill>
              </a:rPr>
              <a:t>Set a for loop. We are incrementing by two because ASCII codes in hexadecimal format consist of 2 digits.</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GB">
                <a:solidFill>
                  <a:srgbClr val="434343"/>
                </a:solidFill>
              </a:rPr>
              <a:t>And then we call fromCharCode method and pass ASCII hexadecimal charcode.</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GB">
                <a:solidFill>
                  <a:srgbClr val="434343"/>
                </a:solidFill>
              </a:rPr>
              <a:t>For example calling this function with the following hexadecomal value will result to the string Superman</a:t>
            </a:r>
            <a:endParaRPr>
              <a:solidFill>
                <a:srgbClr val="43434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7481ec856_0_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98" name="Google Shape;298;g57481ec856_0_4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9" name="Google Shape;299;g57481ec856_0_4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Hexadecimal numbers are a bit easier.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Again make sure it’s  a hexadecimal string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call parseInt with hexadecimal number and 10 as a second parameter.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Calling with on hexadecimal 16 will give 10 in decimal format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5d8cd7e99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09" name="Google Shape;309;g55d8cd7e99_1_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0" name="Google Shape;310;g55d8cd7e99_1_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But common, we are in JavaScript Universe! We have libraries for everything. And blockchain is not an </a:t>
            </a:r>
            <a:r>
              <a:rPr lang="en-GB"/>
              <a:t>exception</a:t>
            </a:r>
            <a:r>
              <a:rPr lang="en-GB"/>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6e960f45c_0_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16" name="Google Shape;316;g56e960f45c_0_41: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7" name="Google Shape;317;g56e960f45c_0_41: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There are libraries basically for every blockchain out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Most popular once for Ethereum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WEB3 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Ethers.JS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Tron blockchain there is Tron link. Which is basically inspired by WEB3 and is quite simillar.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6e960f45c_1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28" name="Google Shape;328;g56e960f45c_1_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9" name="Google Shape;329;g56e960f45c_1_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Web3 has many features, most important ones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Decode RPC calls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Encode function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Make RPC calls.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Perform write operations.  - Send transaction.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Listen to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accounts ethereum accounts.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other blockchain related details.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152260c74_0_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42" name="Google Shape;342;g5152260c74_0_12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3" name="Google Shape;343;g5152260c74_0_12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solidFill>
                  <a:srgbClr val="5F6360"/>
                </a:solidFill>
              </a:rPr>
              <a:t>Decoding results with WEB3 is pretty easy.</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Import Web3</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Import JSON file with contract ABI</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Create web3 instance</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We need to filter ABI file and find method that we need</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And simply call abi decode method and pass outputs array into it</a:t>
            </a:r>
            <a:endParaRPr>
              <a:solidFill>
                <a:srgbClr val="5F636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6e960f45c_1_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57" name="Google Shape;357;g56e960f45c_1_22: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8" name="Google Shape;358;g56e960f45c_1_22: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WEB3 however makes it even </a:t>
            </a:r>
            <a:r>
              <a:rPr lang="en-GB"/>
              <a:t>easier</a:t>
            </a:r>
            <a:r>
              <a:rPr lang="en-GB"/>
              <a:t> to work with ethereum. Its possible to convert JSON </a:t>
            </a:r>
            <a:r>
              <a:rPr lang="en-GB"/>
              <a:t>ABI </a:t>
            </a:r>
            <a:r>
              <a:rPr lang="en-GB"/>
              <a:t>file into an object with actual callable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Import web3</a:t>
            </a:r>
            <a:endParaRPr/>
          </a:p>
          <a:p>
            <a:pPr indent="0" lvl="0" marL="0" rtl="0" algn="l">
              <a:spcBef>
                <a:spcPts val="0"/>
              </a:spcBef>
              <a:spcAft>
                <a:spcPts val="0"/>
              </a:spcAft>
              <a:buNone/>
            </a:pPr>
            <a:r>
              <a:rPr lang="en-GB"/>
              <a:t>Import JSON ABI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Create a web3 instance.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lastly call Contract function on web3, pass JSON ABI and </a:t>
            </a:r>
            <a:r>
              <a:rPr lang="en-GB"/>
              <a:t>ethereum</a:t>
            </a:r>
            <a:r>
              <a:rPr lang="en-GB"/>
              <a:t> node URL.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133a940a6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70" name="Google Shape;370;g5133a940a6_0_24: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1" name="Google Shape;371;g5133a940a6_0_24: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And now we can call the contract with one line only.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execute the method and the call function on it. The call function passes eth_call parameter to RPC request, just like in the example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Calling this will return promise with already </a:t>
            </a:r>
            <a:r>
              <a:rPr lang="en-GB"/>
              <a:t>decoded</a:t>
            </a:r>
            <a:r>
              <a:rPr lang="en-GB"/>
              <a: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Calling with a parameter is simple as well. Just pass it to the method. WEB3 will encode it to hexadecimal format. And make the request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6e960f45c_1_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80" name="Google Shape;380;g56e960f45c_1_46: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1" name="Google Shape;381;g56e960f45c_1_46: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Write operations or transactions are a bit different. For that we pass all the parameters to the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after call send method, which receives an object, with from property. This property contains ethereum user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transactions also has to be signed with the respective private SSH key.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do we get and user address and sign the transaction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6e960f45c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91" name="Google Shape;391;g56e960f45c_0_3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2" name="Google Shape;392;g56e960f45c_0_3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This is managed by blockchain browser </a:t>
            </a:r>
            <a:r>
              <a:rPr lang="en-GB"/>
              <a:t>extensions OR blockchain enabled  browsers.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Browser extensions allow you to create Ethereumreum address and associate it with private SSH key. It’s like creating an account in the blockchain. So you can authenticate and sign transactions with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extensions basically for all blockhains.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Metamask for Ethereum.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Hyperledger fabric for IBM Hyperledger.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Tron Link for Tron blockchain.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Opera browser developers by the way have annonced that they will integrate support for Ethereum blockchain by default in future versions of the Opera.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20ca25800_0_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93" name="Google Shape;93;g520ca25800_0_33: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4" name="Google Shape;94;g520ca25800_0_33: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Blockchain has been around for a while and become extremely overhyped lately.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the noise around cryptocurrencies has muffled the real purpose of blockchains and led to bubble burst, bringing cryptocurrencies prices to the ground where they are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it also helped to realize the real purpose of blockchain - decentralized applications and databases. Applications without a single authority, applications that could be transparent and trusted.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it’s the time when this technology is opening its real potential. Many big enterprizes like Walmart, IBM, British Airways, Alibaba, UPS, FedX and others  are already integrating blockchains , and it’s vital for us as software developers to know what we could dealing with… And not only because of that but just out of curiosity and staying up to date with the market.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actually the hype and noise where about cryptocurrencies…)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7b7369516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03" name="Google Shape;403;g57b7369516_0_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4" name="Google Shape;404;g57b7369516_0_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MetaMask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Injects Web3JS instance into global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Provides list of user accounts.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Creates, stores SSH key pairs.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Signs transactions with SSH keys.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available for Chrome, opera and firefox.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Listens to Web3JS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Stores crypto tokens.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available for Chrrome, Firefox and Opera</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152260c74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17" name="Google Shape;417;g5152260c74_0_16: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8" name="Google Shape;418;g5152260c74_0_16: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Here how it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When the send method mentioned above is called metamask extension is triggered and suggests user to confirm and sign the transaction. Notice that sending transactions is not for free. This one costs 0.0004 Ether. Which by the current exchange rate is around 7 cents. Price for the transaction depends on multiple factors: like your Solidity contract implementation, bad code might cost much more, or transaction time. If you want this transaction to pass faster - you can </a:t>
            </a:r>
            <a:r>
              <a:rPr lang="en-GB"/>
              <a:t>increase</a:t>
            </a:r>
            <a:r>
              <a:rPr lang="en-GB"/>
              <a:t> i’ts cost </a:t>
            </a:r>
            <a:r>
              <a:rPr lang="en-GB"/>
              <a:t>manually</a:t>
            </a:r>
            <a:r>
              <a:rPr lang="en-GB"/>
              <a:t> and processing time will be shorter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6e960f45c_1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24" name="Google Shape;424;g56e960f45c_1_57: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5" name="Google Shape;425;g56e960f45c_1_57: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highlight>
                  <a:srgbClr val="FFFFFF"/>
                </a:highlight>
              </a:rPr>
              <a:t>At this point Solidity does not support objects. It only returns a single value or an array of values. So you have to use JS array </a:t>
            </a:r>
            <a:r>
              <a:rPr lang="en-GB">
                <a:highlight>
                  <a:srgbClr val="FFFFFF"/>
                </a:highlight>
              </a:rPr>
              <a:t>destructuring</a:t>
            </a:r>
            <a:r>
              <a:rPr lang="en-GB">
                <a:highlight>
                  <a:srgbClr val="FFFFFF"/>
                </a:highlight>
              </a:rPr>
              <a:t> assignment to get values.</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Much to the pain and suffering of many developers, Ethereum does not support floating point numbers at all.</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So if you have to work with floating point numbers they have to be transformed into integers.</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solidFill>
                  <a:srgbClr val="242729"/>
                </a:solidFill>
                <a:highlight>
                  <a:srgbClr val="FFFFFF"/>
                </a:highlight>
              </a:rPr>
              <a:t>You could multiply your float numbers by a factor that always converts them to integers. e.g if your float only has 2 decimal places, factor could be 100. This factor should be applied in your fronted before sending it to your smart contract. </a:t>
            </a:r>
            <a:endParaRPr>
              <a:solidFill>
                <a:srgbClr val="242729"/>
              </a:solidFill>
              <a:highlight>
                <a:srgbClr val="FFFFFF"/>
              </a:highlight>
            </a:endParaRPr>
          </a:p>
          <a:p>
            <a:pPr indent="0" lvl="0" marL="0" rtl="0" algn="l">
              <a:spcBef>
                <a:spcPts val="0"/>
              </a:spcBef>
              <a:spcAft>
                <a:spcPts val="0"/>
              </a:spcAft>
              <a:buNone/>
            </a:pPr>
            <a:r>
              <a:t/>
            </a:r>
            <a:endParaRPr>
              <a:solidFill>
                <a:srgbClr val="242729"/>
              </a:solidFill>
              <a:highlight>
                <a:srgbClr val="FFFFFF"/>
              </a:highlight>
            </a:endParaRPr>
          </a:p>
          <a:p>
            <a:pPr indent="0" lvl="0" marL="0" rtl="0" algn="l">
              <a:spcBef>
                <a:spcPts val="0"/>
              </a:spcBef>
              <a:spcAft>
                <a:spcPts val="0"/>
              </a:spcAft>
              <a:buNone/>
            </a:pPr>
            <a:r>
              <a:rPr lang="en-GB">
                <a:solidFill>
                  <a:srgbClr val="242729"/>
                </a:solidFill>
                <a:highlight>
                  <a:srgbClr val="FFFFFF"/>
                </a:highlight>
              </a:rPr>
              <a:t>For instance I have </a:t>
            </a:r>
            <a:r>
              <a:rPr lang="en-GB">
                <a:solidFill>
                  <a:srgbClr val="242729"/>
                </a:solidFill>
                <a:highlight>
                  <a:srgbClr val="FFFFFF"/>
                </a:highlight>
              </a:rPr>
              <a:t>extremely</a:t>
            </a:r>
            <a:r>
              <a:rPr lang="en-GB">
                <a:solidFill>
                  <a:srgbClr val="242729"/>
                </a:solidFill>
                <a:highlight>
                  <a:srgbClr val="FFFFFF"/>
                </a:highlight>
              </a:rPr>
              <a:t> rounded PI number with value of 3.14. I’m multiplying this by 100, to get an integer value 314.</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152260c74_0_1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34" name="Google Shape;434;g5152260c74_0_167: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5" name="Google Shape;435;g5152260c74_0_167: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highlight>
                  <a:srgbClr val="FFFFFF"/>
                </a:highlight>
              </a:rPr>
              <a:t>Also be </a:t>
            </a:r>
            <a:r>
              <a:rPr lang="en-GB">
                <a:highlight>
                  <a:srgbClr val="FFFFFF"/>
                </a:highlight>
              </a:rPr>
              <a:t>aware</a:t>
            </a:r>
            <a:r>
              <a:rPr lang="en-GB">
                <a:highlight>
                  <a:srgbClr val="FFFFFF"/>
                </a:highlight>
              </a:rPr>
              <a:t> of Number ranges. Solidity unsigned integer maximum value is 2 the the power of 253  minus one, which is faaar beyond the JS maximum safe integer, 2 to the power of 53 minus one.</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And you have seen this already - encoding/decoding the data to </a:t>
            </a:r>
            <a:r>
              <a:rPr lang="en-GB">
                <a:highlight>
                  <a:srgbClr val="FFFFFF"/>
                </a:highlight>
              </a:rPr>
              <a:t>hexadecimal format.</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And the last one I would like to mention here - blockchains are ridiculously slow. Average transaction time, I’m talking about write operations - is 20 second, and this becomes even worse on pick loads. </a:t>
            </a:r>
            <a:r>
              <a:rPr lang="en-GB">
                <a:highlight>
                  <a:srgbClr val="FFFFFF"/>
                </a:highlight>
              </a:rPr>
              <a:t> </a:t>
            </a:r>
            <a:endParaRPr>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133a940a6_0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47" name="Google Shape;447;g5133a940a6_0_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8" name="Google Shape;448;g5133a940a6_0_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So how do we </a:t>
            </a:r>
            <a:r>
              <a:rPr lang="en-GB"/>
              <a:t>handle</a:t>
            </a:r>
            <a:r>
              <a:rPr lang="en-GB"/>
              <a:t> this? You </a:t>
            </a:r>
            <a:r>
              <a:rPr lang="en-GB"/>
              <a:t>probably</a:t>
            </a:r>
            <a:r>
              <a:rPr lang="en-GB"/>
              <a:t> don’t want to show user loading spinner for such a long time?</a:t>
            </a:r>
            <a:endParaRPr/>
          </a:p>
          <a:p>
            <a:pPr indent="0" lvl="0" marL="0" rtl="0" algn="l">
              <a:spcBef>
                <a:spcPts val="0"/>
              </a:spcBef>
              <a:spcAft>
                <a:spcPts val="0"/>
              </a:spcAft>
              <a:buNone/>
            </a:pPr>
            <a:r>
              <a:rPr lang="en-GB"/>
              <a:t>Fortunately</a:t>
            </a:r>
            <a:r>
              <a:rPr lang="en-GB"/>
              <a:t> we can use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Events on Ethereum are achieved through websockets.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Process is pretty standard.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Create a websocket with the node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Subscribe to “open” event.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Inside we have to construct JSON RPC request with parameters including event we want to listen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Topics property contains event signature, encoded eventName. In this case - On NewHero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send the JSON RPC request, using standard socket.send method which receives a string as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152260c74_0_2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57" name="Google Shape;457;g5152260c74_0_20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8" name="Google Shape;458;g5152260c74_0_20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After subscription is ready the only thing left is to add an event listener for the message event.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When data is received it has to be decoded similar way. This time though by using decodeLog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of course - use destructuring assignment to get the values.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152260c74_0_2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67" name="Google Shape;467;g5152260c74_0_201: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68" name="Google Shape;468;g5152260c74_0_201: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And of course the easy way - using web3 callable ABI.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create callable instance by calling Contract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Call the event trigger method, this will create a WebSockets subscription and encapsulate it under “data” events. So we can use “on” method and pass a callback to it. Web3 will handle the decoding for you in background.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7648a33bf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77" name="Google Shape;477;g57648a33bf_0_14: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78" name="Google Shape;478;g57648a33bf_0_14: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MetaMask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Injects Web3JS instance into global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Provides list of user accounts.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Creates, stores SSH key pairs.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Signs transactions with SSH keys.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available for Chrome, opera and firefox.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Listens to Web3JS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Stores crypto tokens.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available for Chrrome, Firefox and Opera</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5d8cd7e99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90" name="Google Shape;490;g55d8cd7e99_0_13: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91" name="Google Shape;491;g55d8cd7e99_0_13: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20ca25800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00" name="Google Shape;100;g520ca25800_0_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1" name="Google Shape;101;g520ca25800_0_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There are 2 major types of blockchains.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Permission-less and permissioned.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Permisisonsless blockchains are basically public networks. Those are networks like Ethereum, Tron and EOS.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Being a public blockchain means: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Anyone can participate, without permission.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Anyone can download the code and start running a public node on their local device, validating transactions in the network, thus participating in the consensus process – the process for determining what data get added to the chain and what the current state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Anyone in the world can send transactions through the network and expect to see them included in the blockchain if they are valid.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(Anyone can read transaction on the public block explorer. Transactions are transparent, but anonymous/pseudonumous.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Permissioned or federated networks, on the other hand - are private blockchains. Among them are Hyperledger fabric from IBM or Ripple. Private blockchain owners decide on their own who can join the network, set things like authentication and authorization, which data is available to whom and so on. Those are usually preferred in enterprise sector.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Of course this defines how you work and interact with 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Today I will take a focus at 2 decentralized networks - Ethereum and a bit on Tron as they both are pretty similar and they provide possibility to develop and deploy decentralized applications.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64d5e76b0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19" name="Google Shape;119;g564d5e76b0_0_4: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0" name="Google Shape;120;g564d5e76b0_0_4: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So blockchain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They are also called Decentralized applications or simply DApps.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typical backends, for example RESTful or GraphQL application is services based, DApps are based on Smart Contracts.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 Ethereum and Tron, applications are written in Solidity language. This domain language created specifically for blockchain solutions. And Dapps running on Ethereum virtual machine.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frontend developers we can think of those as backend services, we can connect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last but not least they are global and irreversible. Means once deployed can’t be changed.</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20ca25800_0_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35" name="Google Shape;135;g520ca25800_0_5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6" name="Google Shape;136;g520ca25800_0_5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Here you can see a simplified example of DApp architecture.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have clients who request our front-end application over web browser.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application is hosted as usual  on hosting or cloud provider.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Notice that Single Page application it self is not decentralized, we own and operate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SPA communicates directly with an Ethereum node. Ethereum node is a computer running not only Ethereum virtual machine and our application but storing the entire copy of the 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can run and operate your own node or you can talk to an ethereum provider. An ethereum Provider is basically a remote trusted server that runs Ethereum node.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nodes are synchronized, all the transactions are copied to entire network. Meaning that once application is deployed it will be copied to all operating nodes.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SPA uses JSON-RPC to make requests, we’ll back to JSON RPC a bit later.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Just to gice you some context for further slides I will be giving examples based on demo application I have created.</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7481ec856_0_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46" name="Google Shape;146;g57481ec856_0_10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7" name="Google Shape;147;g57481ec856_0_10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The idea is Superheroes reviews/feedback system. You can find superhero you like or maybe don’t like in the list.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7481ec856_0_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53" name="Google Shape;153;g57481ec856_0_11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4" name="Google Shape;154;g57481ec856_0_11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To to hero details page, find some information about. And give a review with mark and text.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7481ec856_0_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60" name="Google Shape;160;g57481ec856_0_125: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1" name="Google Shape;161;g57481ec856_0_125: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And it’s possible to nominate you own hero to the list.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data is stored on 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Big Picture">
    <p:spTree>
      <p:nvGrpSpPr>
        <p:cNvPr id="53" name="Shape 53"/>
        <p:cNvGrpSpPr/>
        <p:nvPr/>
      </p:nvGrpSpPr>
      <p:grpSpPr>
        <a:xfrm>
          <a:off x="0" y="0"/>
          <a:ext cx="0" cy="0"/>
          <a:chOff x="0" y="0"/>
          <a:chExt cx="0" cy="0"/>
        </a:xfrm>
      </p:grpSpPr>
      <p:sp>
        <p:nvSpPr>
          <p:cNvPr id="54" name="Google Shape;54;p14"/>
          <p:cNvSpPr/>
          <p:nvPr>
            <p:ph idx="2" type="pic"/>
          </p:nvPr>
        </p:nvSpPr>
        <p:spPr>
          <a:xfrm>
            <a:off x="0" y="0"/>
            <a:ext cx="9144000" cy="5143500"/>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Slide">
  <p:cSld name="Default Slide">
    <p:spTree>
      <p:nvGrpSpPr>
        <p:cNvPr id="55"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ig Background with image">
  <p:cSld name="3_Big Background with image">
    <p:spTree>
      <p:nvGrpSpPr>
        <p:cNvPr id="56" name="Shape 56"/>
        <p:cNvGrpSpPr/>
        <p:nvPr/>
      </p:nvGrpSpPr>
      <p:grpSpPr>
        <a:xfrm>
          <a:off x="0" y="0"/>
          <a:ext cx="0" cy="0"/>
          <a:chOff x="0" y="0"/>
          <a:chExt cx="0" cy="0"/>
        </a:xfrm>
      </p:grpSpPr>
      <p:sp>
        <p:nvSpPr>
          <p:cNvPr id="57" name="Google Shape;57;p16"/>
          <p:cNvSpPr/>
          <p:nvPr>
            <p:ph idx="2" type="pic"/>
          </p:nvPr>
        </p:nvSpPr>
        <p:spPr>
          <a:xfrm>
            <a:off x="1" y="0"/>
            <a:ext cx="4987832" cy="5143499"/>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IG PICTURE 1">
  <p:cSld name="1_BIG PICTURE 1">
    <p:spTree>
      <p:nvGrpSpPr>
        <p:cNvPr id="58" name="Shape 58"/>
        <p:cNvGrpSpPr/>
        <p:nvPr/>
      </p:nvGrpSpPr>
      <p:grpSpPr>
        <a:xfrm>
          <a:off x="0" y="0"/>
          <a:ext cx="0" cy="0"/>
          <a:chOff x="0" y="0"/>
          <a:chExt cx="0" cy="0"/>
        </a:xfrm>
      </p:grpSpPr>
      <p:sp>
        <p:nvSpPr>
          <p:cNvPr id="59" name="Google Shape;59;p17"/>
          <p:cNvSpPr/>
          <p:nvPr>
            <p:ph idx="2" type="pic"/>
          </p:nvPr>
        </p:nvSpPr>
        <p:spPr>
          <a:xfrm>
            <a:off x="3716201" y="660375"/>
            <a:ext cx="2236849" cy="2514979"/>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0" name="Google Shape;60;p17"/>
          <p:cNvSpPr/>
          <p:nvPr>
            <p:ph idx="3" type="pic"/>
          </p:nvPr>
        </p:nvSpPr>
        <p:spPr>
          <a:xfrm>
            <a:off x="4669161" y="2314195"/>
            <a:ext cx="2236849" cy="2514979"/>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7"/>
          <p:cNvSpPr/>
          <p:nvPr>
            <p:ph idx="4" type="pic"/>
          </p:nvPr>
        </p:nvSpPr>
        <p:spPr>
          <a:xfrm>
            <a:off x="6820790" y="660375"/>
            <a:ext cx="2236849" cy="2514979"/>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7"/>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2300"/>
              <a:buFont typeface="Open Sans"/>
              <a:buNone/>
              <a:defRPr b="0" i="0" sz="2300" u="none" cap="none" strike="noStrike">
                <a:solidFill>
                  <a:schemeClr val="dk1"/>
                </a:solidFill>
                <a:latin typeface="Open Sans"/>
                <a:ea typeface="Open Sans"/>
                <a:cs typeface="Open Sans"/>
                <a:sym typeface="Open Sans"/>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jp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s://bit.ly/2Lw6zLO" TargetMode="External"/><Relationship Id="rId4" Type="http://schemas.openxmlformats.org/officeDocument/2006/relationships/hyperlink" Target="https://cryptozombies.io/" TargetMode="External"/><Relationship Id="rId9" Type="http://schemas.openxmlformats.org/officeDocument/2006/relationships/image" Target="../media/image27.png"/><Relationship Id="rId5" Type="http://schemas.openxmlformats.org/officeDocument/2006/relationships/hyperlink" Target="http://www.dappuniversity.com/" TargetMode="External"/><Relationship Id="rId6" Type="http://schemas.openxmlformats.org/officeDocument/2006/relationships/hyperlink" Target="https://academy.ivanontech.com/" TargetMode="External"/><Relationship Id="rId7" Type="http://schemas.openxmlformats.org/officeDocument/2006/relationships/hyperlink" Target="https://www.linkedin.com/in/noadm/" TargetMode="External"/><Relationship Id="rId8" Type="http://schemas.openxmlformats.org/officeDocument/2006/relationships/hyperlink" Target="https://github.com/DmitriyNo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11.jp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8"/>
          <p:cNvPicPr preferRelativeResize="0"/>
          <p:nvPr>
            <p:ph idx="2" type="pic"/>
          </p:nvPr>
        </p:nvPicPr>
        <p:blipFill rotWithShape="1">
          <a:blip r:embed="rId3">
            <a:alphaModFix/>
          </a:blip>
          <a:srcRect b="7813" l="0" r="0" t="7805"/>
          <a:stretch/>
        </p:blipFill>
        <p:spPr>
          <a:xfrm>
            <a:off x="0" y="0"/>
            <a:ext cx="9144000" cy="5143500"/>
          </a:xfrm>
          <a:prstGeom prst="rect">
            <a:avLst/>
          </a:prstGeom>
          <a:solidFill>
            <a:srgbClr val="F2F2F2"/>
          </a:solidFill>
          <a:ln>
            <a:noFill/>
          </a:ln>
        </p:spPr>
      </p:pic>
      <p:sp>
        <p:nvSpPr>
          <p:cNvPr id="67" name="Google Shape;67;p18"/>
          <p:cNvSpPr/>
          <p:nvPr/>
        </p:nvSpPr>
        <p:spPr>
          <a:xfrm>
            <a:off x="0" y="0"/>
            <a:ext cx="9144000" cy="5143500"/>
          </a:xfrm>
          <a:prstGeom prst="rect">
            <a:avLst/>
          </a:prstGeom>
          <a:solidFill>
            <a:schemeClr val="accent3">
              <a:alpha val="80000"/>
            </a:schemeClr>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8" name="Google Shape;68;p18"/>
          <p:cNvSpPr txBox="1"/>
          <p:nvPr/>
        </p:nvSpPr>
        <p:spPr>
          <a:xfrm>
            <a:off x="946025" y="587525"/>
            <a:ext cx="7136700" cy="9003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GB" sz="3600">
                <a:solidFill>
                  <a:schemeClr val="lt1"/>
                </a:solidFill>
                <a:latin typeface="Montserrat"/>
                <a:ea typeface="Montserrat"/>
                <a:cs typeface="Montserrat"/>
                <a:sym typeface="Montserrat"/>
              </a:rPr>
              <a:t>BLOCKCHANIZE YOUR SPA</a:t>
            </a:r>
            <a:endParaRPr b="1" i="0" sz="3600" u="none" cap="none" strike="noStrike">
              <a:solidFill>
                <a:schemeClr val="lt1"/>
              </a:solidFill>
              <a:latin typeface="Montserrat"/>
              <a:ea typeface="Montserrat"/>
              <a:cs typeface="Montserrat"/>
              <a:sym typeface="Montserrat"/>
            </a:endParaRPr>
          </a:p>
        </p:txBody>
      </p:sp>
      <p:pic>
        <p:nvPicPr>
          <p:cNvPr id="69" name="Google Shape;69;p18"/>
          <p:cNvPicPr preferRelativeResize="0"/>
          <p:nvPr/>
        </p:nvPicPr>
        <p:blipFill>
          <a:blip r:embed="rId4">
            <a:alphaModFix/>
          </a:blip>
          <a:stretch>
            <a:fillRect/>
          </a:stretch>
        </p:blipFill>
        <p:spPr>
          <a:xfrm>
            <a:off x="2054425" y="2124663"/>
            <a:ext cx="1397775" cy="1397775"/>
          </a:xfrm>
          <a:prstGeom prst="rect">
            <a:avLst/>
          </a:prstGeom>
          <a:noFill/>
          <a:ln>
            <a:noFill/>
          </a:ln>
        </p:spPr>
      </p:pic>
      <p:pic>
        <p:nvPicPr>
          <p:cNvPr id="70" name="Google Shape;70;p18"/>
          <p:cNvPicPr preferRelativeResize="0"/>
          <p:nvPr/>
        </p:nvPicPr>
        <p:blipFill>
          <a:blip r:embed="rId5">
            <a:alphaModFix/>
          </a:blip>
          <a:stretch>
            <a:fillRect/>
          </a:stretch>
        </p:blipFill>
        <p:spPr>
          <a:xfrm>
            <a:off x="4972113" y="2008035"/>
            <a:ext cx="1783451" cy="1783451"/>
          </a:xfrm>
          <a:prstGeom prst="rect">
            <a:avLst/>
          </a:prstGeom>
          <a:noFill/>
          <a:ln>
            <a:noFill/>
          </a:ln>
        </p:spPr>
      </p:pic>
      <p:pic>
        <p:nvPicPr>
          <p:cNvPr id="71" name="Google Shape;71;p18"/>
          <p:cNvPicPr preferRelativeResize="0"/>
          <p:nvPr/>
        </p:nvPicPr>
        <p:blipFill>
          <a:blip r:embed="rId6">
            <a:alphaModFix/>
          </a:blip>
          <a:stretch>
            <a:fillRect/>
          </a:stretch>
        </p:blipFill>
        <p:spPr>
          <a:xfrm>
            <a:off x="3377862" y="3448049"/>
            <a:ext cx="1823450" cy="1497011"/>
          </a:xfrm>
          <a:prstGeom prst="rect">
            <a:avLst/>
          </a:prstGeom>
          <a:noFill/>
          <a:ln>
            <a:noFill/>
          </a:ln>
        </p:spPr>
      </p:pic>
      <p:sp>
        <p:nvSpPr>
          <p:cNvPr id="72" name="Google Shape;72;p18"/>
          <p:cNvSpPr txBox="1"/>
          <p:nvPr/>
        </p:nvSpPr>
        <p:spPr>
          <a:xfrm>
            <a:off x="280575" y="1197125"/>
            <a:ext cx="8448600" cy="4056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lang="en-GB" sz="1800">
                <a:solidFill>
                  <a:schemeClr val="lt1"/>
                </a:solidFill>
                <a:latin typeface="Montserrat"/>
                <a:ea typeface="Montserrat"/>
                <a:cs typeface="Montserrat"/>
                <a:sym typeface="Montserrat"/>
              </a:rPr>
              <a:t>OR </a:t>
            </a:r>
            <a:endParaRPr sz="1800">
              <a:solidFill>
                <a:schemeClr val="lt1"/>
              </a:solidFill>
              <a:latin typeface="Montserrat"/>
              <a:ea typeface="Montserrat"/>
              <a:cs typeface="Montserrat"/>
              <a:sym typeface="Montserrat"/>
            </a:endParaRPr>
          </a:p>
          <a:p>
            <a:pPr indent="0" lvl="0" marL="0" marR="0" rtl="0" algn="l">
              <a:spcBef>
                <a:spcPts val="0"/>
              </a:spcBef>
              <a:spcAft>
                <a:spcPts val="0"/>
              </a:spcAft>
              <a:buNone/>
            </a:pPr>
            <a:r>
              <a:t/>
            </a:r>
            <a:endParaRPr i="0" sz="1800" u="none" cap="none" strike="noStrike">
              <a:solidFill>
                <a:schemeClr val="lt1"/>
              </a:solidFill>
              <a:latin typeface="Montserrat"/>
              <a:ea typeface="Montserrat"/>
              <a:cs typeface="Montserrat"/>
              <a:sym typeface="Montserrat"/>
            </a:endParaRPr>
          </a:p>
        </p:txBody>
      </p:sp>
      <p:sp>
        <p:nvSpPr>
          <p:cNvPr id="73" name="Google Shape;73;p18"/>
          <p:cNvSpPr txBox="1"/>
          <p:nvPr/>
        </p:nvSpPr>
        <p:spPr>
          <a:xfrm>
            <a:off x="280575" y="1578125"/>
            <a:ext cx="8448600" cy="4056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lang="en-GB" sz="1800">
                <a:solidFill>
                  <a:schemeClr val="lt1"/>
                </a:solidFill>
                <a:latin typeface="Montserrat"/>
                <a:ea typeface="Montserrat"/>
                <a:cs typeface="Montserrat"/>
                <a:sym typeface="Montserrat"/>
              </a:rPr>
              <a:t>INTEGRATE YOUR SINGLE PAGE APPLICATION WITH A BLOCKCHAIN</a:t>
            </a:r>
            <a:r>
              <a:rPr lang="en-GB"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0" lvl="0" marL="0" marR="0" rtl="0" algn="l">
              <a:spcBef>
                <a:spcPts val="0"/>
              </a:spcBef>
              <a:spcAft>
                <a:spcPts val="0"/>
              </a:spcAft>
              <a:buNone/>
            </a:pPr>
            <a:r>
              <a:t/>
            </a:r>
            <a:endParaRPr i="0" sz="1800" u="none" cap="none" strike="noStrike">
              <a:solidFill>
                <a:schemeClr val="lt1"/>
              </a:solidFill>
              <a:latin typeface="Montserrat"/>
              <a:ea typeface="Montserrat"/>
              <a:cs typeface="Montserrat"/>
              <a:sym typeface="Montserrat"/>
            </a:endParaRPr>
          </a:p>
        </p:txBody>
      </p:sp>
      <p:pic>
        <p:nvPicPr>
          <p:cNvPr id="74" name="Google Shape;74;p18"/>
          <p:cNvPicPr preferRelativeResize="0"/>
          <p:nvPr/>
        </p:nvPicPr>
        <p:blipFill>
          <a:blip r:embed="rId7">
            <a:alphaModFix/>
          </a:blip>
          <a:stretch>
            <a:fillRect/>
          </a:stretch>
        </p:blipFill>
        <p:spPr>
          <a:xfrm>
            <a:off x="7591275" y="4689425"/>
            <a:ext cx="1292351" cy="255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nvSpPr>
        <p:spPr>
          <a:xfrm>
            <a:off x="1061175" y="278900"/>
            <a:ext cx="60135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TRADITIONAL</a:t>
            </a:r>
            <a:r>
              <a:rPr b="1" lang="en-GB" sz="2000">
                <a:solidFill>
                  <a:schemeClr val="dk2"/>
                </a:solidFill>
                <a:latin typeface="Montserrat"/>
                <a:ea typeface="Montserrat"/>
                <a:cs typeface="Montserrat"/>
                <a:sym typeface="Montserrat"/>
              </a:rPr>
              <a:t> BACKEND VS BLOCKCHAIN</a:t>
            </a:r>
            <a:endParaRPr b="1" sz="2000">
              <a:solidFill>
                <a:schemeClr val="dk2"/>
              </a:solidFill>
              <a:latin typeface="Montserrat"/>
              <a:ea typeface="Montserrat"/>
              <a:cs typeface="Montserrat"/>
              <a:sym typeface="Montserrat"/>
            </a:endParaRPr>
          </a:p>
        </p:txBody>
      </p:sp>
      <p:graphicFrame>
        <p:nvGraphicFramePr>
          <p:cNvPr id="171" name="Google Shape;171;p27"/>
          <p:cNvGraphicFramePr/>
          <p:nvPr/>
        </p:nvGraphicFramePr>
        <p:xfrm>
          <a:off x="324450" y="1002425"/>
          <a:ext cx="3000000" cy="3000000"/>
        </p:xfrm>
        <a:graphic>
          <a:graphicData uri="http://schemas.openxmlformats.org/drawingml/2006/table">
            <a:tbl>
              <a:tblPr>
                <a:noFill/>
                <a:tableStyleId>{6399F0B3-0183-4BA5-92AF-3F63E719873D}</a:tableStyleId>
              </a:tblPr>
              <a:tblGrid>
                <a:gridCol w="2831700"/>
                <a:gridCol w="2831700"/>
                <a:gridCol w="2831700"/>
              </a:tblGrid>
              <a:tr h="381000">
                <a:tc>
                  <a:txBody>
                    <a:bodyPr>
                      <a:noAutofit/>
                    </a:bodyPr>
                    <a:lstStyle/>
                    <a:p>
                      <a:pPr indent="0" lvl="0" marL="0" rtl="0" algn="l">
                        <a:spcBef>
                          <a:spcPts val="0"/>
                        </a:spcBef>
                        <a:spcAft>
                          <a:spcPts val="0"/>
                        </a:spcAft>
                        <a:buNone/>
                      </a:pPr>
                      <a:r>
                        <a:t/>
                      </a:r>
                      <a:endParaRPr b="1" sz="1800">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b="1" lang="en-GB" sz="1800">
                          <a:solidFill>
                            <a:srgbClr val="6A8759"/>
                          </a:solidFill>
                          <a:latin typeface="Montserrat"/>
                          <a:ea typeface="Montserrat"/>
                          <a:cs typeface="Montserrat"/>
                          <a:sym typeface="Montserrat"/>
                        </a:rPr>
                        <a:t>TRADITIONAL</a:t>
                      </a:r>
                      <a:endParaRPr b="1" sz="1800">
                        <a:solidFill>
                          <a:srgbClr val="6A8759"/>
                        </a:solidFill>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b="1" lang="en-GB" sz="1800">
                          <a:solidFill>
                            <a:srgbClr val="6A8759"/>
                          </a:solidFill>
                          <a:latin typeface="Montserrat"/>
                          <a:ea typeface="Montserrat"/>
                          <a:cs typeface="Montserrat"/>
                          <a:sym typeface="Montserrat"/>
                        </a:rPr>
                        <a:t>DECENTRALIZED</a:t>
                      </a:r>
                      <a:endParaRPr b="1" sz="1800">
                        <a:solidFill>
                          <a:srgbClr val="6A8759"/>
                        </a:solidFill>
                        <a:latin typeface="Montserrat"/>
                        <a:ea typeface="Montserrat"/>
                        <a:cs typeface="Montserrat"/>
                        <a:sym typeface="Montserrat"/>
                      </a:endParaRPr>
                    </a:p>
                  </a:txBody>
                  <a:tcPr marT="180000" marB="180000" marR="180000" marL="180000"/>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ARCHITECTURE</a:t>
                      </a:r>
                      <a:endParaRPr b="1" sz="1800">
                        <a:solidFill>
                          <a:srgbClr val="6897BB"/>
                        </a:solidFill>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REST, GraphQL</a:t>
                      </a:r>
                      <a:endParaRPr sz="1800">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JSON-RPC, gRPC</a:t>
                      </a:r>
                      <a:endParaRPr sz="1800">
                        <a:latin typeface="Montserrat"/>
                        <a:ea typeface="Montserrat"/>
                        <a:cs typeface="Montserrat"/>
                        <a:sym typeface="Montserrat"/>
                      </a:endParaRPr>
                    </a:p>
                  </a:txBody>
                  <a:tcPr marT="180000" marB="180000" marR="180000" marL="180000" anchor="ctr"/>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PERFORMANCE</a:t>
                      </a:r>
                      <a:endParaRPr b="1" sz="1800">
                        <a:solidFill>
                          <a:srgbClr val="6897BB"/>
                        </a:solidFill>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a:ea typeface="Montserrat"/>
                          <a:cs typeface="Montserrat"/>
                          <a:sym typeface="Montserrat"/>
                        </a:rPr>
                        <a:t>Fast</a:t>
                      </a:r>
                      <a:endParaRPr sz="1800">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a:ea typeface="Montserrat"/>
                          <a:cs typeface="Montserrat"/>
                          <a:sym typeface="Montserrat"/>
                        </a:rPr>
                        <a:t>Slow</a:t>
                      </a:r>
                      <a:endParaRPr sz="1800">
                        <a:latin typeface="Montserrat"/>
                        <a:ea typeface="Montserrat"/>
                        <a:cs typeface="Montserrat"/>
                        <a:sym typeface="Montserrat"/>
                      </a:endParaRPr>
                    </a:p>
                  </a:txBody>
                  <a:tcPr marT="180000" marB="180000" marR="180000" marL="180000" anchor="ctr"/>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AUTHENTICATION</a:t>
                      </a:r>
                      <a:endParaRPr b="1" sz="1800">
                        <a:solidFill>
                          <a:srgbClr val="6897BB"/>
                        </a:solidFill>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Flexible </a:t>
                      </a:r>
                      <a:endParaRPr sz="1800">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 SSH key pairs based</a:t>
                      </a:r>
                      <a:endParaRPr sz="1800">
                        <a:latin typeface="Montserrat"/>
                        <a:ea typeface="Montserrat"/>
                        <a:cs typeface="Montserrat"/>
                        <a:sym typeface="Montserrat"/>
                      </a:endParaRPr>
                    </a:p>
                  </a:txBody>
                  <a:tcPr marT="180000" marB="180000" marR="180000" marL="180000"/>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APPLICATIONS</a:t>
                      </a:r>
                      <a:endParaRPr b="1" sz="1800">
                        <a:solidFill>
                          <a:srgbClr val="6897BB"/>
                        </a:solidFill>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Services based</a:t>
                      </a:r>
                      <a:endParaRPr sz="1800">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Smart contracts</a:t>
                      </a:r>
                      <a:endParaRPr sz="1800">
                        <a:latin typeface="Montserrat"/>
                        <a:ea typeface="Montserrat"/>
                        <a:cs typeface="Montserrat"/>
                        <a:sym typeface="Montserrat"/>
                      </a:endParaRPr>
                    </a:p>
                  </a:txBody>
                  <a:tcPr marT="180000" marB="180000" marR="180000" marL="180000"/>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ADOPTION</a:t>
                      </a:r>
                      <a:endParaRPr b="1" sz="1800">
                        <a:solidFill>
                          <a:srgbClr val="6897BB"/>
                        </a:solidFill>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Well known</a:t>
                      </a:r>
                      <a:endParaRPr sz="1800">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Requires onboarding</a:t>
                      </a:r>
                      <a:endParaRPr sz="1800">
                        <a:latin typeface="Montserrat"/>
                        <a:ea typeface="Montserrat"/>
                        <a:cs typeface="Montserrat"/>
                        <a:sym typeface="Montserrat"/>
                      </a:endParaRPr>
                    </a:p>
                  </a:txBody>
                  <a:tcPr marT="180000" marB="180000" marR="180000" marL="180000"/>
                </a:tc>
              </a:tr>
            </a:tbl>
          </a:graphicData>
        </a:graphic>
      </p:graphicFrame>
      <p:sp>
        <p:nvSpPr>
          <p:cNvPr id="172" name="Google Shape;172;p27"/>
          <p:cNvSpPr/>
          <p:nvPr/>
        </p:nvSpPr>
        <p:spPr>
          <a:xfrm>
            <a:off x="324450" y="163865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324450" y="227495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324450" y="291110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324450" y="354740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324450" y="418355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2"/>
                                        </p:tgtEl>
                                      </p:cBhvr>
                                    </p:animEffect>
                                    <p:set>
                                      <p:cBhvr>
                                        <p:cTn dur="1" fill="hold">
                                          <p:stCondLst>
                                            <p:cond delay="0"/>
                                          </p:stCondLst>
                                        </p:cTn>
                                        <p:tgtEl>
                                          <p:spTgt spid="1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3"/>
                                        </p:tgtEl>
                                      </p:cBhvr>
                                    </p:animEffect>
                                    <p:set>
                                      <p:cBhvr>
                                        <p:cTn dur="1" fill="hold">
                                          <p:stCondLst>
                                            <p:cond delay="0"/>
                                          </p:stCondLst>
                                        </p:cTn>
                                        <p:tgtEl>
                                          <p:spTgt spid="1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4"/>
                                        </p:tgtEl>
                                      </p:cBhvr>
                                    </p:animEffect>
                                    <p:set>
                                      <p:cBhvr>
                                        <p:cTn dur="1" fill="hold">
                                          <p:stCondLst>
                                            <p:cond delay="0"/>
                                          </p:stCondLst>
                                        </p:cTn>
                                        <p:tgtEl>
                                          <p:spTgt spid="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5"/>
                                        </p:tgtEl>
                                      </p:cBhvr>
                                    </p:animEffect>
                                    <p:set>
                                      <p:cBhvr>
                                        <p:cTn dur="1" fill="hold">
                                          <p:stCondLst>
                                            <p:cond delay="0"/>
                                          </p:stCondLst>
                                        </p:cTn>
                                        <p:tgtEl>
                                          <p:spTgt spid="1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6"/>
                                        </p:tgtEl>
                                      </p:cBhvr>
                                    </p:animEffect>
                                    <p:set>
                                      <p:cBhvr>
                                        <p:cTn dur="1" fill="hold">
                                          <p:stCondLst>
                                            <p:cond delay="0"/>
                                          </p:stCondLst>
                                        </p:cTn>
                                        <p:tgtEl>
                                          <p:spTgt spid="1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8"/>
          <p:cNvPicPr preferRelativeResize="0"/>
          <p:nvPr/>
        </p:nvPicPr>
        <p:blipFill>
          <a:blip r:embed="rId3">
            <a:alphaModFix/>
          </a:blip>
          <a:stretch>
            <a:fillRect/>
          </a:stretch>
        </p:blipFill>
        <p:spPr>
          <a:xfrm>
            <a:off x="5153825" y="1040600"/>
            <a:ext cx="3835525" cy="3066143"/>
          </a:xfrm>
          <a:prstGeom prst="rect">
            <a:avLst/>
          </a:prstGeom>
          <a:noFill/>
          <a:ln>
            <a:noFill/>
          </a:ln>
        </p:spPr>
      </p:pic>
      <p:sp>
        <p:nvSpPr>
          <p:cNvPr id="183" name="Google Shape;183;p28"/>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JSON-RPC</a:t>
            </a:r>
            <a:endParaRPr b="1" sz="2500">
              <a:solidFill>
                <a:schemeClr val="dk2"/>
              </a:solidFill>
              <a:latin typeface="Montserrat"/>
              <a:ea typeface="Montserrat"/>
              <a:cs typeface="Montserrat"/>
              <a:sym typeface="Montserrat"/>
            </a:endParaRPr>
          </a:p>
        </p:txBody>
      </p:sp>
      <p:sp>
        <p:nvSpPr>
          <p:cNvPr id="184" name="Google Shape;184;p28"/>
          <p:cNvSpPr txBox="1"/>
          <p:nvPr/>
        </p:nvSpPr>
        <p:spPr>
          <a:xfrm>
            <a:off x="306425" y="942875"/>
            <a:ext cx="48474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Protocol </a:t>
            </a:r>
            <a:r>
              <a:rPr b="1" lang="en-GB" sz="1800">
                <a:latin typeface="Montserrat"/>
                <a:ea typeface="Montserrat"/>
                <a:cs typeface="Montserrat"/>
                <a:sym typeface="Montserrat"/>
              </a:rPr>
              <a:t>agnostic</a:t>
            </a:r>
            <a:endParaRPr b="1" sz="1800">
              <a:latin typeface="Montserrat"/>
              <a:ea typeface="Montserrat"/>
              <a:cs typeface="Montserrat"/>
              <a:sym typeface="Montserrat"/>
            </a:endParaRPr>
          </a:p>
        </p:txBody>
      </p:sp>
      <p:sp>
        <p:nvSpPr>
          <p:cNvPr id="185" name="Google Shape;185;p28"/>
          <p:cNvSpPr txBox="1"/>
          <p:nvPr/>
        </p:nvSpPr>
        <p:spPr>
          <a:xfrm>
            <a:off x="306425" y="1857275"/>
            <a:ext cx="48474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Has only </a:t>
            </a:r>
            <a:r>
              <a:rPr b="1" lang="en-GB" sz="1800">
                <a:latin typeface="Montserrat"/>
                <a:ea typeface="Montserrat"/>
                <a:cs typeface="Montserrat"/>
                <a:sym typeface="Montserrat"/>
              </a:rPr>
              <a:t>one method</a:t>
            </a:r>
            <a:r>
              <a:rPr lang="en-GB" sz="1800">
                <a:latin typeface="Montserrat Light"/>
                <a:ea typeface="Montserrat Light"/>
                <a:cs typeface="Montserrat Light"/>
                <a:sym typeface="Montserrat Light"/>
              </a:rPr>
              <a:t> to send data </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latin typeface="Montserrat Light"/>
                <a:ea typeface="Montserrat Light"/>
                <a:cs typeface="Montserrat Light"/>
                <a:sym typeface="Montserrat Light"/>
              </a:rPr>
              <a:t>(POST on HTTP).</a:t>
            </a:r>
            <a:endParaRPr sz="1800">
              <a:latin typeface="Montserrat Light"/>
              <a:ea typeface="Montserrat Light"/>
              <a:cs typeface="Montserrat Light"/>
              <a:sym typeface="Montserrat Light"/>
            </a:endParaRPr>
          </a:p>
        </p:txBody>
      </p:sp>
      <p:sp>
        <p:nvSpPr>
          <p:cNvPr id="186" name="Google Shape;186;p28"/>
          <p:cNvSpPr txBox="1"/>
          <p:nvPr/>
        </p:nvSpPr>
        <p:spPr>
          <a:xfrm>
            <a:off x="306425" y="3000275"/>
            <a:ext cx="48474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Montserrat"/>
                <a:ea typeface="Montserrat"/>
                <a:cs typeface="Montserrat"/>
                <a:sym typeface="Montserrat"/>
              </a:rPr>
              <a:t>JSON</a:t>
            </a:r>
            <a:r>
              <a:rPr lang="en-GB" sz="1800">
                <a:latin typeface="Montserrat Light"/>
                <a:ea typeface="Montserrat Light"/>
                <a:cs typeface="Montserrat Light"/>
                <a:sym typeface="Montserrat Light"/>
              </a:rPr>
              <a:t> to encode requests and responses </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latin typeface="Montserrat Light"/>
                <a:ea typeface="Montserrat Light"/>
                <a:cs typeface="Montserrat Light"/>
                <a:sym typeface="Montserrat Light"/>
              </a:rPr>
              <a:t>between client and server.</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JSON-RPC REQUESTS</a:t>
            </a:r>
            <a:endParaRPr b="1" sz="2500">
              <a:solidFill>
                <a:schemeClr val="dk2"/>
              </a:solidFill>
              <a:latin typeface="Montserrat"/>
              <a:ea typeface="Montserrat"/>
              <a:cs typeface="Montserrat"/>
              <a:sym typeface="Montserrat"/>
            </a:endParaRPr>
          </a:p>
        </p:txBody>
      </p:sp>
      <p:sp>
        <p:nvSpPr>
          <p:cNvPr id="193" name="Google Shape;193;p29"/>
          <p:cNvSpPr txBox="1"/>
          <p:nvPr/>
        </p:nvSpPr>
        <p:spPr>
          <a:xfrm>
            <a:off x="454800" y="1153900"/>
            <a:ext cx="8410200" cy="1169400"/>
          </a:xfrm>
          <a:prstGeom prst="rect">
            <a:avLst/>
          </a:prstGeom>
          <a:solidFill>
            <a:srgbClr val="2B2B2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F2F2F2"/>
                </a:solidFill>
                <a:latin typeface="Montserrat Light"/>
                <a:ea typeface="Montserrat Light"/>
                <a:cs typeface="Montserrat Light"/>
                <a:sym typeface="Montserrat Light"/>
              </a:rPr>
              <a:t>curl</a:t>
            </a:r>
            <a:r>
              <a:rPr lang="en-GB" sz="2200">
                <a:solidFill>
                  <a:srgbClr val="FFC66D"/>
                </a:solidFill>
                <a:latin typeface="Montserrat Light"/>
                <a:ea typeface="Montserrat Light"/>
                <a:cs typeface="Montserrat Light"/>
                <a:sym typeface="Montserrat Light"/>
              </a:rPr>
              <a:t> -XPOST -d '</a:t>
            </a:r>
            <a:r>
              <a:rPr lang="en-GB" sz="2200">
                <a:solidFill>
                  <a:schemeClr val="lt1"/>
                </a:solidFill>
                <a:latin typeface="Montserrat Light"/>
                <a:ea typeface="Montserrat Light"/>
                <a:cs typeface="Montserrat Light"/>
                <a:sym typeface="Montserrat Light"/>
              </a:rPr>
              <a:t>{</a:t>
            </a:r>
            <a:r>
              <a:rPr lang="en-GB" sz="2200">
                <a:solidFill>
                  <a:srgbClr val="FFC66D"/>
                </a:solidFill>
                <a:latin typeface="Montserrat Light"/>
                <a:ea typeface="Montserrat Light"/>
                <a:cs typeface="Montserrat Light"/>
                <a:sym typeface="Montserrat Light"/>
              </a:rPr>
              <a:t> "</a:t>
            </a:r>
            <a:r>
              <a:rPr lang="en-GB" sz="2200">
                <a:solidFill>
                  <a:srgbClr val="6A8759"/>
                </a:solidFill>
                <a:latin typeface="Montserrat Light"/>
                <a:ea typeface="Montserrat Light"/>
                <a:cs typeface="Montserrat Light"/>
                <a:sym typeface="Montserrat Light"/>
              </a:rPr>
              <a:t>method</a:t>
            </a:r>
            <a:r>
              <a:rPr lang="en-GB" sz="2200">
                <a:solidFill>
                  <a:srgbClr val="FFC66D"/>
                </a:solidFill>
                <a:latin typeface="Montserrat Light"/>
                <a:ea typeface="Montserrat Light"/>
                <a:cs typeface="Montserrat Light"/>
                <a:sym typeface="Montserrat Light"/>
              </a:rPr>
              <a:t>" : "</a:t>
            </a:r>
            <a:r>
              <a:rPr lang="en-GB" sz="2200">
                <a:solidFill>
                  <a:srgbClr val="6A8759"/>
                </a:solidFill>
                <a:highlight>
                  <a:srgbClr val="2B2B2B"/>
                </a:highlight>
                <a:latin typeface="Montserrat"/>
                <a:ea typeface="Montserrat"/>
                <a:cs typeface="Montserrat"/>
                <a:sym typeface="Montserrat"/>
              </a:rPr>
              <a:t>getSuperHeroes</a:t>
            </a:r>
            <a:r>
              <a:rPr lang="en-GB" sz="2200">
                <a:solidFill>
                  <a:srgbClr val="FFC66D"/>
                </a:solidFill>
                <a:latin typeface="Montserrat Light"/>
                <a:ea typeface="Montserrat Light"/>
                <a:cs typeface="Montserrat Light"/>
                <a:sym typeface="Montserrat Light"/>
              </a:rPr>
              <a:t>", </a:t>
            </a:r>
            <a:endParaRPr sz="2200">
              <a:solidFill>
                <a:srgbClr val="FFC66D"/>
              </a:solidFill>
              <a:latin typeface="Montserrat Light"/>
              <a:ea typeface="Montserrat Light"/>
              <a:cs typeface="Montserrat Light"/>
              <a:sym typeface="Montserrat Light"/>
            </a:endParaRPr>
          </a:p>
          <a:p>
            <a:pPr indent="0" lvl="0" marL="0" rtl="0" algn="l">
              <a:spcBef>
                <a:spcPts val="0"/>
              </a:spcBef>
              <a:spcAft>
                <a:spcPts val="0"/>
              </a:spcAft>
              <a:buNone/>
            </a:pPr>
            <a:r>
              <a:rPr lang="en-GB" sz="2200">
                <a:solidFill>
                  <a:srgbClr val="FFC66D"/>
                </a:solidFill>
                <a:latin typeface="Montserrat Light"/>
                <a:ea typeface="Montserrat Light"/>
                <a:cs typeface="Montserrat Light"/>
                <a:sym typeface="Montserrat Light"/>
              </a:rPr>
              <a:t>"</a:t>
            </a:r>
            <a:r>
              <a:rPr lang="en-GB" sz="2200">
                <a:solidFill>
                  <a:srgbClr val="6A8759"/>
                </a:solidFill>
                <a:latin typeface="Montserrat Light"/>
                <a:ea typeface="Montserrat Light"/>
                <a:cs typeface="Montserrat Light"/>
                <a:sym typeface="Montserrat Light"/>
              </a:rPr>
              <a:t>params</a:t>
            </a:r>
            <a:r>
              <a:rPr lang="en-GB" sz="2200">
                <a:solidFill>
                  <a:srgbClr val="FFC66D"/>
                </a:solidFill>
                <a:latin typeface="Montserrat Light"/>
                <a:ea typeface="Montserrat Light"/>
                <a:cs typeface="Montserrat Light"/>
                <a:sym typeface="Montserrat Light"/>
              </a:rPr>
              <a:t>" : </a:t>
            </a:r>
            <a:r>
              <a:rPr lang="en-GB" sz="2200">
                <a:solidFill>
                  <a:srgbClr val="F2F2F2"/>
                </a:solidFill>
                <a:latin typeface="Montserrat Light"/>
                <a:ea typeface="Montserrat Light"/>
                <a:cs typeface="Montserrat Light"/>
                <a:sym typeface="Montserrat Light"/>
              </a:rPr>
              <a:t>[</a:t>
            </a:r>
            <a:r>
              <a:rPr lang="en-GB" sz="2200">
                <a:solidFill>
                  <a:srgbClr val="FFC66D"/>
                </a:solidFill>
                <a:latin typeface="Montserrat Light"/>
                <a:ea typeface="Montserrat Light"/>
                <a:cs typeface="Montserrat Light"/>
                <a:sym typeface="Montserrat Light"/>
              </a:rPr>
              <a:t> "</a:t>
            </a:r>
            <a:r>
              <a:rPr lang="en-GB" sz="2200">
                <a:solidFill>
                  <a:srgbClr val="6A8759"/>
                </a:solidFill>
                <a:latin typeface="Montserrat Light"/>
                <a:ea typeface="Montserrat Light"/>
                <a:cs typeface="Montserrat Light"/>
                <a:sym typeface="Montserrat Light"/>
              </a:rPr>
              <a:t>marvel</a:t>
            </a:r>
            <a:r>
              <a:rPr lang="en-GB" sz="2200">
                <a:solidFill>
                  <a:srgbClr val="FFC66D"/>
                </a:solidFill>
                <a:latin typeface="Montserrat Light"/>
                <a:ea typeface="Montserrat Light"/>
                <a:cs typeface="Montserrat Light"/>
                <a:sym typeface="Montserrat Light"/>
              </a:rPr>
              <a:t>" </a:t>
            </a:r>
            <a:r>
              <a:rPr lang="en-GB" sz="2200">
                <a:solidFill>
                  <a:srgbClr val="F2F2F2"/>
                </a:solidFill>
                <a:latin typeface="Montserrat Light"/>
                <a:ea typeface="Montserrat Light"/>
                <a:cs typeface="Montserrat Light"/>
                <a:sym typeface="Montserrat Light"/>
              </a:rPr>
              <a:t>]</a:t>
            </a:r>
            <a:r>
              <a:rPr lang="en-GB" sz="2200">
                <a:solidFill>
                  <a:srgbClr val="FFC66D"/>
                </a:solidFill>
                <a:latin typeface="Montserrat Light"/>
                <a:ea typeface="Montserrat Light"/>
                <a:cs typeface="Montserrat Light"/>
                <a:sym typeface="Montserrat Light"/>
              </a:rPr>
              <a:t>, "id" : </a:t>
            </a:r>
            <a:r>
              <a:rPr lang="en-GB" sz="2200">
                <a:solidFill>
                  <a:srgbClr val="6A8759"/>
                </a:solidFill>
                <a:latin typeface="Montserrat Light"/>
                <a:ea typeface="Montserrat Light"/>
                <a:cs typeface="Montserrat Light"/>
                <a:sym typeface="Montserrat Light"/>
              </a:rPr>
              <a:t>123</a:t>
            </a:r>
            <a:r>
              <a:rPr lang="en-GB" sz="2200">
                <a:solidFill>
                  <a:srgbClr val="FFC66D"/>
                </a:solidFill>
                <a:latin typeface="Montserrat Light"/>
                <a:ea typeface="Montserrat Light"/>
                <a:cs typeface="Montserrat Light"/>
                <a:sym typeface="Montserrat Light"/>
              </a:rPr>
              <a:t> </a:t>
            </a:r>
            <a:r>
              <a:rPr lang="en-GB" sz="2200">
                <a:solidFill>
                  <a:srgbClr val="F2F2F2"/>
                </a:solidFill>
                <a:latin typeface="Montserrat Light"/>
                <a:ea typeface="Montserrat Light"/>
                <a:cs typeface="Montserrat Light"/>
                <a:sym typeface="Montserrat Light"/>
              </a:rPr>
              <a:t>}</a:t>
            </a:r>
            <a:r>
              <a:rPr lang="en-GB" sz="2200">
                <a:solidFill>
                  <a:srgbClr val="FFC66D"/>
                </a:solidFill>
                <a:latin typeface="Montserrat Light"/>
                <a:ea typeface="Montserrat Light"/>
                <a:cs typeface="Montserrat Light"/>
                <a:sym typeface="Montserrat Light"/>
              </a:rPr>
              <a:t>'  '</a:t>
            </a:r>
            <a:r>
              <a:rPr lang="en-GB" sz="2200">
                <a:solidFill>
                  <a:srgbClr val="6A8759"/>
                </a:solidFill>
                <a:latin typeface="Montserrat Light"/>
                <a:ea typeface="Montserrat Light"/>
                <a:cs typeface="Montserrat Light"/>
                <a:sym typeface="Montserrat Light"/>
              </a:rPr>
              <a:t>https://superheroes.com/rpc</a:t>
            </a:r>
            <a:r>
              <a:rPr lang="en-GB" sz="2200">
                <a:solidFill>
                  <a:srgbClr val="FFC66D"/>
                </a:solidFill>
                <a:latin typeface="Montserrat Light"/>
                <a:ea typeface="Montserrat Light"/>
                <a:cs typeface="Montserrat Light"/>
                <a:sym typeface="Montserrat Light"/>
              </a:rPr>
              <a:t>'</a:t>
            </a:r>
            <a:endParaRPr sz="2200">
              <a:latin typeface="Montserrat Light"/>
              <a:ea typeface="Montserrat Light"/>
              <a:cs typeface="Montserrat Light"/>
              <a:sym typeface="Montserrat Light"/>
            </a:endParaRPr>
          </a:p>
        </p:txBody>
      </p:sp>
      <p:graphicFrame>
        <p:nvGraphicFramePr>
          <p:cNvPr id="194" name="Google Shape;194;p29"/>
          <p:cNvGraphicFramePr/>
          <p:nvPr/>
        </p:nvGraphicFramePr>
        <p:xfrm>
          <a:off x="454800" y="2990850"/>
          <a:ext cx="3000000" cy="3000000"/>
        </p:xfrm>
        <a:graphic>
          <a:graphicData uri="http://schemas.openxmlformats.org/drawingml/2006/table">
            <a:tbl>
              <a:tblPr>
                <a:noFill/>
                <a:tableStyleId>{6399F0B3-0183-4BA5-92AF-3F63E719873D}</a:tableStyleId>
              </a:tblPr>
              <a:tblGrid>
                <a:gridCol w="8410200"/>
              </a:tblGrid>
              <a:tr h="2000250">
                <a:tc>
                  <a:txBody>
                    <a:bodyPr>
                      <a:noAutofit/>
                    </a:bodyPr>
                    <a:lstStyle/>
                    <a:p>
                      <a:pPr indent="0" lvl="0" marL="0" rtl="0" algn="l">
                        <a:spcBef>
                          <a:spcPts val="0"/>
                        </a:spcBef>
                        <a:spcAft>
                          <a:spcPts val="0"/>
                        </a:spcAft>
                        <a:buNone/>
                      </a:pPr>
                      <a:r>
                        <a:rPr lang="en-GB" sz="2200">
                          <a:solidFill>
                            <a:srgbClr val="FFC66D"/>
                          </a:solidFill>
                          <a:highlight>
                            <a:srgbClr val="2B2B2B"/>
                          </a:highlight>
                          <a:latin typeface="Montserrat"/>
                          <a:ea typeface="Montserrat"/>
                          <a:cs typeface="Montserrat"/>
                          <a:sym typeface="Montserrat"/>
                        </a:rPr>
                        <a:t>fetch</a:t>
                      </a:r>
                      <a:r>
                        <a:rPr lang="en-GB" sz="2200">
                          <a:solidFill>
                            <a:srgbClr val="A9B7C6"/>
                          </a:solidFill>
                          <a:highlight>
                            <a:srgbClr val="2B2B2B"/>
                          </a:highlight>
                          <a:latin typeface="Montserrat"/>
                          <a:ea typeface="Montserrat"/>
                          <a:cs typeface="Montserrat"/>
                          <a:sym typeface="Montserrat"/>
                        </a:rPr>
                        <a:t>(</a:t>
                      </a:r>
                      <a:r>
                        <a:rPr lang="en-GB" sz="2200">
                          <a:solidFill>
                            <a:srgbClr val="6A8759"/>
                          </a:solidFill>
                          <a:highlight>
                            <a:srgbClr val="2B2B2B"/>
                          </a:highlight>
                          <a:latin typeface="Montserrat"/>
                          <a:ea typeface="Montserrat"/>
                          <a:cs typeface="Montserrat"/>
                          <a:sym typeface="Montserrat"/>
                        </a:rPr>
                        <a:t>"https://superheroes.com/rpc"</a:t>
                      </a:r>
                      <a:r>
                        <a:rPr lang="en-GB" sz="2200">
                          <a:solidFill>
                            <a:srgbClr val="CC7832"/>
                          </a:solidFill>
                          <a:highlight>
                            <a:srgbClr val="2B2B2B"/>
                          </a:highlight>
                          <a:latin typeface="Montserrat"/>
                          <a:ea typeface="Montserrat"/>
                          <a:cs typeface="Montserrat"/>
                          <a:sym typeface="Montserrat"/>
                        </a:rPr>
                        <a:t>, </a:t>
                      </a:r>
                      <a:r>
                        <a:rPr lang="en-GB" sz="2200">
                          <a:solidFill>
                            <a:srgbClr val="A9B7C6"/>
                          </a:solidFill>
                          <a:highlight>
                            <a:srgbClr val="2B2B2B"/>
                          </a:highlight>
                          <a:latin typeface="Montserrat"/>
                          <a:ea typeface="Montserrat"/>
                          <a:cs typeface="Montserrat"/>
                          <a:sym typeface="Montserrat"/>
                        </a:rPr>
                        <a:t>{</a:t>
                      </a:r>
                      <a:endParaRPr sz="22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2200">
                          <a:solidFill>
                            <a:srgbClr val="A9B7C6"/>
                          </a:solidFill>
                          <a:highlight>
                            <a:srgbClr val="2B2B2B"/>
                          </a:highlight>
                          <a:latin typeface="Montserrat"/>
                          <a:ea typeface="Montserrat"/>
                          <a:cs typeface="Montserrat"/>
                          <a:sym typeface="Montserrat"/>
                        </a:rPr>
                        <a:t> </a:t>
                      </a:r>
                      <a:r>
                        <a:rPr lang="en-GB" sz="2200">
                          <a:solidFill>
                            <a:srgbClr val="9876AA"/>
                          </a:solidFill>
                          <a:highlight>
                            <a:srgbClr val="2B2B2B"/>
                          </a:highlight>
                          <a:latin typeface="Montserrat"/>
                          <a:ea typeface="Montserrat"/>
                          <a:cs typeface="Montserrat"/>
                          <a:sym typeface="Montserrat"/>
                        </a:rPr>
                        <a:t>method</a:t>
                      </a:r>
                      <a:r>
                        <a:rPr lang="en-GB" sz="2200">
                          <a:solidFill>
                            <a:srgbClr val="A9B7C6"/>
                          </a:solidFill>
                          <a:highlight>
                            <a:srgbClr val="2B2B2B"/>
                          </a:highlight>
                          <a:latin typeface="Montserrat"/>
                          <a:ea typeface="Montserrat"/>
                          <a:cs typeface="Montserrat"/>
                          <a:sym typeface="Montserrat"/>
                        </a:rPr>
                        <a:t>: </a:t>
                      </a:r>
                      <a:r>
                        <a:rPr lang="en-GB" sz="2200">
                          <a:solidFill>
                            <a:srgbClr val="6A8759"/>
                          </a:solidFill>
                          <a:highlight>
                            <a:srgbClr val="2B2B2B"/>
                          </a:highlight>
                          <a:latin typeface="Montserrat"/>
                          <a:ea typeface="Montserrat"/>
                          <a:cs typeface="Montserrat"/>
                          <a:sym typeface="Montserrat"/>
                        </a:rPr>
                        <a:t>"POST"</a:t>
                      </a:r>
                      <a:r>
                        <a:rPr lang="en-GB" sz="2200">
                          <a:solidFill>
                            <a:srgbClr val="CC7832"/>
                          </a:solidFill>
                          <a:highlight>
                            <a:srgbClr val="2B2B2B"/>
                          </a:highlight>
                          <a:latin typeface="Montserrat"/>
                          <a:ea typeface="Montserrat"/>
                          <a:cs typeface="Montserrat"/>
                          <a:sym typeface="Montserrat"/>
                        </a:rPr>
                        <a:t>,</a:t>
                      </a:r>
                      <a:endParaRPr sz="22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2200">
                          <a:solidFill>
                            <a:srgbClr val="CC7832"/>
                          </a:solidFill>
                          <a:highlight>
                            <a:srgbClr val="2B2B2B"/>
                          </a:highlight>
                          <a:latin typeface="Montserrat"/>
                          <a:ea typeface="Montserrat"/>
                          <a:cs typeface="Montserrat"/>
                          <a:sym typeface="Montserrat"/>
                        </a:rPr>
                        <a:t> </a:t>
                      </a:r>
                      <a:r>
                        <a:rPr lang="en-GB" sz="2200">
                          <a:solidFill>
                            <a:srgbClr val="9876AA"/>
                          </a:solidFill>
                          <a:highlight>
                            <a:srgbClr val="2B2B2B"/>
                          </a:highlight>
                          <a:latin typeface="Montserrat"/>
                          <a:ea typeface="Montserrat"/>
                          <a:cs typeface="Montserrat"/>
                          <a:sym typeface="Montserrat"/>
                        </a:rPr>
                        <a:t>body</a:t>
                      </a:r>
                      <a:r>
                        <a:rPr lang="en-GB" sz="2200">
                          <a:solidFill>
                            <a:srgbClr val="A9B7C6"/>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JSON.</a:t>
                      </a:r>
                      <a:r>
                        <a:rPr lang="en-GB" sz="1800">
                          <a:solidFill>
                            <a:srgbClr val="FFC66D"/>
                          </a:solidFill>
                          <a:highlight>
                            <a:srgbClr val="2B2B2B"/>
                          </a:highlight>
                          <a:latin typeface="Montserrat"/>
                          <a:ea typeface="Montserrat"/>
                          <a:cs typeface="Montserrat"/>
                          <a:sym typeface="Montserrat"/>
                        </a:rPr>
                        <a:t>stringify</a:t>
                      </a:r>
                      <a:r>
                        <a:rPr lang="en-GB" sz="1800">
                          <a:solidFill>
                            <a:srgbClr val="A9B7C6"/>
                          </a:solidFill>
                          <a:highlight>
                            <a:srgbClr val="2B2B2B"/>
                          </a:highlight>
                          <a:latin typeface="Montserrat"/>
                          <a:ea typeface="Montserrat"/>
                          <a:cs typeface="Montserrat"/>
                          <a:sym typeface="Montserrat"/>
                        </a:rPr>
                        <a:t>(</a:t>
                      </a:r>
                      <a:r>
                        <a:rPr lang="en-GB" sz="2200">
                          <a:solidFill>
                            <a:srgbClr val="A9B7C6"/>
                          </a:solidFill>
                          <a:highlight>
                            <a:srgbClr val="2B2B2B"/>
                          </a:highlight>
                          <a:latin typeface="Montserrat"/>
                          <a:ea typeface="Montserrat"/>
                          <a:cs typeface="Montserrat"/>
                          <a:sym typeface="Montserrat"/>
                        </a:rPr>
                        <a:t>{ </a:t>
                      </a:r>
                      <a:r>
                        <a:rPr lang="en-GB" sz="2200">
                          <a:solidFill>
                            <a:srgbClr val="9876AA"/>
                          </a:solidFill>
                          <a:highlight>
                            <a:srgbClr val="2B2B2B"/>
                          </a:highlight>
                          <a:latin typeface="Montserrat"/>
                          <a:ea typeface="Montserrat"/>
                          <a:cs typeface="Montserrat"/>
                          <a:sym typeface="Montserrat"/>
                        </a:rPr>
                        <a:t>method</a:t>
                      </a:r>
                      <a:r>
                        <a:rPr lang="en-GB" sz="2200">
                          <a:solidFill>
                            <a:srgbClr val="A9B7C6"/>
                          </a:solidFill>
                          <a:highlight>
                            <a:srgbClr val="2B2B2B"/>
                          </a:highlight>
                          <a:latin typeface="Montserrat"/>
                          <a:ea typeface="Montserrat"/>
                          <a:cs typeface="Montserrat"/>
                          <a:sym typeface="Montserrat"/>
                        </a:rPr>
                        <a:t>: </a:t>
                      </a:r>
                      <a:r>
                        <a:rPr lang="en-GB" sz="2200">
                          <a:solidFill>
                            <a:srgbClr val="6A8759"/>
                          </a:solidFill>
                          <a:highlight>
                            <a:srgbClr val="2B2B2B"/>
                          </a:highlight>
                          <a:latin typeface="Montserrat"/>
                          <a:ea typeface="Montserrat"/>
                          <a:cs typeface="Montserrat"/>
                          <a:sym typeface="Montserrat"/>
                        </a:rPr>
                        <a:t>"getSuperHeroes"</a:t>
                      </a:r>
                      <a:r>
                        <a:rPr lang="en-GB" sz="2200">
                          <a:solidFill>
                            <a:srgbClr val="CC7832"/>
                          </a:solidFill>
                          <a:highlight>
                            <a:srgbClr val="2B2B2B"/>
                          </a:highlight>
                          <a:latin typeface="Montserrat"/>
                          <a:ea typeface="Montserrat"/>
                          <a:cs typeface="Montserrat"/>
                          <a:sym typeface="Montserrat"/>
                        </a:rPr>
                        <a:t>, </a:t>
                      </a:r>
                      <a:endParaRPr sz="22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2200">
                          <a:solidFill>
                            <a:srgbClr val="9876AA"/>
                          </a:solidFill>
                          <a:highlight>
                            <a:srgbClr val="2B2B2B"/>
                          </a:highlight>
                          <a:latin typeface="Montserrat"/>
                          <a:ea typeface="Montserrat"/>
                          <a:cs typeface="Montserrat"/>
                          <a:sym typeface="Montserrat"/>
                        </a:rPr>
                        <a:t> params</a:t>
                      </a:r>
                      <a:r>
                        <a:rPr lang="en-GB" sz="2200">
                          <a:solidFill>
                            <a:srgbClr val="A9B7C6"/>
                          </a:solidFill>
                          <a:highlight>
                            <a:srgbClr val="2B2B2B"/>
                          </a:highlight>
                          <a:latin typeface="Montserrat"/>
                          <a:ea typeface="Montserrat"/>
                          <a:cs typeface="Montserrat"/>
                          <a:sym typeface="Montserrat"/>
                        </a:rPr>
                        <a:t>: [</a:t>
                      </a:r>
                      <a:r>
                        <a:rPr lang="en-GB" sz="2200">
                          <a:solidFill>
                            <a:srgbClr val="6A8759"/>
                          </a:solidFill>
                          <a:highlight>
                            <a:srgbClr val="2B2B2B"/>
                          </a:highlight>
                          <a:latin typeface="Montserrat"/>
                          <a:ea typeface="Montserrat"/>
                          <a:cs typeface="Montserrat"/>
                          <a:sym typeface="Montserrat"/>
                        </a:rPr>
                        <a:t>"marvel"</a:t>
                      </a:r>
                      <a:r>
                        <a:rPr lang="en-GB" sz="2200">
                          <a:solidFill>
                            <a:srgbClr val="A9B7C6"/>
                          </a:solidFill>
                          <a:highlight>
                            <a:srgbClr val="2B2B2B"/>
                          </a:highlight>
                          <a:latin typeface="Montserrat"/>
                          <a:ea typeface="Montserrat"/>
                          <a:cs typeface="Montserrat"/>
                          <a:sym typeface="Montserrat"/>
                        </a:rPr>
                        <a:t>]</a:t>
                      </a:r>
                      <a:r>
                        <a:rPr lang="en-GB" sz="2200">
                          <a:solidFill>
                            <a:srgbClr val="CC7832"/>
                          </a:solidFill>
                          <a:highlight>
                            <a:srgbClr val="2B2B2B"/>
                          </a:highlight>
                          <a:latin typeface="Montserrat"/>
                          <a:ea typeface="Montserrat"/>
                          <a:cs typeface="Montserrat"/>
                          <a:sym typeface="Montserrat"/>
                        </a:rPr>
                        <a:t>, </a:t>
                      </a:r>
                      <a:r>
                        <a:rPr lang="en-GB" sz="2200">
                          <a:solidFill>
                            <a:srgbClr val="9876AA"/>
                          </a:solidFill>
                          <a:highlight>
                            <a:srgbClr val="2B2B2B"/>
                          </a:highlight>
                          <a:latin typeface="Montserrat"/>
                          <a:ea typeface="Montserrat"/>
                          <a:cs typeface="Montserrat"/>
                          <a:sym typeface="Montserrat"/>
                        </a:rPr>
                        <a:t>id</a:t>
                      </a:r>
                      <a:r>
                        <a:rPr lang="en-GB" sz="2200">
                          <a:solidFill>
                            <a:srgbClr val="A9B7C6"/>
                          </a:solidFill>
                          <a:highlight>
                            <a:srgbClr val="2B2B2B"/>
                          </a:highlight>
                          <a:latin typeface="Montserrat"/>
                          <a:ea typeface="Montserrat"/>
                          <a:cs typeface="Montserrat"/>
                          <a:sym typeface="Montserrat"/>
                        </a:rPr>
                        <a:t>: </a:t>
                      </a:r>
                      <a:r>
                        <a:rPr lang="en-GB" sz="2200">
                          <a:solidFill>
                            <a:srgbClr val="6897BB"/>
                          </a:solidFill>
                          <a:highlight>
                            <a:srgbClr val="2B2B2B"/>
                          </a:highlight>
                          <a:latin typeface="Montserrat"/>
                          <a:ea typeface="Montserrat"/>
                          <a:cs typeface="Montserrat"/>
                          <a:sym typeface="Montserrat"/>
                        </a:rPr>
                        <a:t>123 </a:t>
                      </a:r>
                      <a:r>
                        <a:rPr lang="en-GB" sz="2200">
                          <a:solidFill>
                            <a:srgbClr val="A9B7C6"/>
                          </a:solidFill>
                          <a:highlight>
                            <a:srgbClr val="2B2B2B"/>
                          </a:highlight>
                          <a:latin typeface="Montserrat"/>
                          <a:ea typeface="Montserrat"/>
                          <a:cs typeface="Montserrat"/>
                          <a:sym typeface="Montserrat"/>
                        </a:rPr>
                        <a:t>}</a:t>
                      </a:r>
                      <a:endParaRPr sz="22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2200">
                          <a:solidFill>
                            <a:srgbClr val="A9B7C6"/>
                          </a:solidFill>
                          <a:highlight>
                            <a:srgbClr val="2B2B2B"/>
                          </a:highlight>
                          <a:latin typeface="Montserrat"/>
                          <a:ea typeface="Montserrat"/>
                          <a:cs typeface="Montserrat"/>
                          <a:sym typeface="Montserrat"/>
                        </a:rPr>
                        <a:t>}))</a:t>
                      </a:r>
                      <a:r>
                        <a:rPr lang="en-GB" sz="2200">
                          <a:solidFill>
                            <a:srgbClr val="CC7832"/>
                          </a:solidFill>
                          <a:highlight>
                            <a:srgbClr val="2B2B2B"/>
                          </a:highlight>
                          <a:latin typeface="Montserrat"/>
                          <a:ea typeface="Montserrat"/>
                          <a:cs typeface="Montserrat"/>
                          <a:sym typeface="Montserrat"/>
                        </a:rPr>
                        <a:t>;</a:t>
                      </a:r>
                      <a:endParaRPr sz="2200">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195" name="Google Shape;195;p29"/>
          <p:cNvSpPr txBox="1"/>
          <p:nvPr/>
        </p:nvSpPr>
        <p:spPr>
          <a:xfrm>
            <a:off x="374600" y="716400"/>
            <a:ext cx="53478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curl</a:t>
            </a:r>
            <a:endParaRPr>
              <a:latin typeface="Montserrat Light"/>
              <a:ea typeface="Montserrat Light"/>
              <a:cs typeface="Montserrat Light"/>
              <a:sym typeface="Montserrat Light"/>
            </a:endParaRPr>
          </a:p>
        </p:txBody>
      </p:sp>
      <p:sp>
        <p:nvSpPr>
          <p:cNvPr id="196" name="Google Shape;196;p29"/>
          <p:cNvSpPr txBox="1"/>
          <p:nvPr/>
        </p:nvSpPr>
        <p:spPr>
          <a:xfrm>
            <a:off x="374600" y="2571750"/>
            <a:ext cx="53478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JavaScript</a:t>
            </a:r>
            <a:endParaRPr>
              <a:latin typeface="Montserrat Light"/>
              <a:ea typeface="Montserrat Light"/>
              <a:cs typeface="Montserrat Light"/>
              <a:sym typeface="Montserrat Light"/>
            </a:endParaRPr>
          </a:p>
        </p:txBody>
      </p:sp>
      <p:sp>
        <p:nvSpPr>
          <p:cNvPr id="197" name="Google Shape;197;p29"/>
          <p:cNvSpPr/>
          <p:nvPr/>
        </p:nvSpPr>
        <p:spPr>
          <a:xfrm>
            <a:off x="530325" y="3420650"/>
            <a:ext cx="25164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1457150" y="3767450"/>
            <a:ext cx="56175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582375" y="4114250"/>
            <a:ext cx="26367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2820025" y="1275950"/>
            <a:ext cx="49500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530325" y="1565200"/>
            <a:ext cx="29454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3475725" y="1565200"/>
            <a:ext cx="12582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00"/>
                                        </p:tgtEl>
                                      </p:cBhvr>
                                    </p:animEffect>
                                    <p:set>
                                      <p:cBhvr>
                                        <p:cTn dur="1" fill="hold">
                                          <p:stCondLst>
                                            <p:cond delay="0"/>
                                          </p:stCondLst>
                                        </p:cTn>
                                        <p:tgtEl>
                                          <p:spTgt spid="2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01"/>
                                        </p:tgtEl>
                                      </p:cBhvr>
                                    </p:animEffect>
                                    <p:set>
                                      <p:cBhvr>
                                        <p:cTn dur="1" fill="hold">
                                          <p:stCondLst>
                                            <p:cond delay="0"/>
                                          </p:stCondLst>
                                        </p:cTn>
                                        <p:tgtEl>
                                          <p:spTgt spid="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02"/>
                                        </p:tgtEl>
                                      </p:cBhvr>
                                    </p:animEffect>
                                    <p:set>
                                      <p:cBhvr>
                                        <p:cTn dur="1" fill="hold">
                                          <p:stCondLst>
                                            <p:cond delay="0"/>
                                          </p:stCondLst>
                                        </p:cTn>
                                        <p:tgtEl>
                                          <p:spTgt spid="2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97"/>
                                        </p:tgtEl>
                                      </p:cBhvr>
                                    </p:animEffect>
                                    <p:set>
                                      <p:cBhvr>
                                        <p:cTn dur="1" fill="hold">
                                          <p:stCondLst>
                                            <p:cond delay="0"/>
                                          </p:stCondLst>
                                        </p:cTn>
                                        <p:tgtEl>
                                          <p:spTgt spid="1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98"/>
                                        </p:tgtEl>
                                      </p:cBhvr>
                                    </p:animEffect>
                                    <p:set>
                                      <p:cBhvr>
                                        <p:cTn dur="1" fill="hold">
                                          <p:stCondLst>
                                            <p:cond delay="0"/>
                                          </p:stCondLst>
                                        </p:cTn>
                                        <p:tgtEl>
                                          <p:spTgt spid="1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99"/>
                                        </p:tgtEl>
                                      </p:cBhvr>
                                    </p:animEffect>
                                    <p:set>
                                      <p:cBhvr>
                                        <p:cTn dur="1" fill="hold">
                                          <p:stCondLst>
                                            <p:cond delay="0"/>
                                          </p:stCondLst>
                                        </p:cTn>
                                        <p:tgtEl>
                                          <p:spTgt spid="1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Contracts ABI</a:t>
            </a:r>
            <a:endParaRPr b="1" sz="2500">
              <a:solidFill>
                <a:schemeClr val="dk2"/>
              </a:solidFill>
              <a:latin typeface="Montserrat"/>
              <a:ea typeface="Montserrat"/>
              <a:cs typeface="Montserrat"/>
              <a:sym typeface="Montserrat"/>
            </a:endParaRPr>
          </a:p>
        </p:txBody>
      </p:sp>
      <p:sp>
        <p:nvSpPr>
          <p:cNvPr id="209" name="Google Shape;209;p30"/>
          <p:cNvSpPr txBox="1"/>
          <p:nvPr/>
        </p:nvSpPr>
        <p:spPr>
          <a:xfrm>
            <a:off x="520250" y="9914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 Application Binary Interface</a:t>
            </a:r>
            <a:endParaRPr sz="1800">
              <a:latin typeface="Montserrat Light"/>
              <a:ea typeface="Montserrat Light"/>
              <a:cs typeface="Montserrat Light"/>
              <a:sym typeface="Montserrat Light"/>
            </a:endParaRPr>
          </a:p>
        </p:txBody>
      </p:sp>
      <p:sp>
        <p:nvSpPr>
          <p:cNvPr id="210" name="Google Shape;210;p30"/>
          <p:cNvSpPr txBox="1"/>
          <p:nvPr/>
        </p:nvSpPr>
        <p:spPr>
          <a:xfrm>
            <a:off x="553150" y="15665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Contract specification in JSON format</a:t>
            </a:r>
            <a:endParaRPr sz="1800">
              <a:latin typeface="Montserrat Light"/>
              <a:ea typeface="Montserrat Light"/>
              <a:cs typeface="Montserrat Light"/>
              <a:sym typeface="Montserrat Light"/>
            </a:endParaRPr>
          </a:p>
        </p:txBody>
      </p:sp>
      <p:sp>
        <p:nvSpPr>
          <p:cNvPr id="211" name="Google Shape;211;p30"/>
          <p:cNvSpPr txBox="1"/>
          <p:nvPr/>
        </p:nvSpPr>
        <p:spPr>
          <a:xfrm>
            <a:off x="553150" y="2220300"/>
            <a:ext cx="4807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Provides list of contract methods and events signatures.</a:t>
            </a:r>
            <a:endParaRPr sz="1800">
              <a:latin typeface="Montserrat Light"/>
              <a:ea typeface="Montserrat Light"/>
              <a:cs typeface="Montserrat Light"/>
              <a:sym typeface="Montserrat Light"/>
            </a:endParaRPr>
          </a:p>
        </p:txBody>
      </p:sp>
      <p:sp>
        <p:nvSpPr>
          <p:cNvPr id="212" name="Google Shape;212;p30"/>
          <p:cNvSpPr txBox="1"/>
          <p:nvPr/>
        </p:nvSpPr>
        <p:spPr>
          <a:xfrm>
            <a:off x="553150" y="3134700"/>
            <a:ext cx="48072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Provides all the information for</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latin typeface="Montserrat Light"/>
                <a:ea typeface="Montserrat Light"/>
                <a:cs typeface="Montserrat Light"/>
                <a:sym typeface="Montserrat Light"/>
              </a:rPr>
              <a:t>constructing JSON-RPC requests</a:t>
            </a:r>
            <a:endParaRPr sz="1800">
              <a:latin typeface="Montserrat Light"/>
              <a:ea typeface="Montserrat Light"/>
              <a:cs typeface="Montserrat Light"/>
              <a:sym typeface="Montserrat Light"/>
            </a:endParaRPr>
          </a:p>
        </p:txBody>
      </p:sp>
      <p:sp>
        <p:nvSpPr>
          <p:cNvPr id="213" name="Google Shape;213;p30"/>
          <p:cNvSpPr txBox="1"/>
          <p:nvPr/>
        </p:nvSpPr>
        <p:spPr>
          <a:xfrm>
            <a:off x="553150" y="39729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Natively supportable by JavaScript</a:t>
            </a:r>
            <a:r>
              <a:rPr lang="en-GB" sz="1800">
                <a:latin typeface="Montserrat Light"/>
                <a:ea typeface="Montserrat Light"/>
                <a:cs typeface="Montserrat Light"/>
                <a:sym typeface="Montserrat Light"/>
              </a:rPr>
              <a:t> </a:t>
            </a:r>
            <a:endParaRPr sz="1800">
              <a:latin typeface="Montserrat Light"/>
              <a:ea typeface="Montserrat Light"/>
              <a:cs typeface="Montserrat Light"/>
              <a:sym typeface="Montserrat Light"/>
            </a:endParaRPr>
          </a:p>
        </p:txBody>
      </p:sp>
      <p:pic>
        <p:nvPicPr>
          <p:cNvPr id="214" name="Google Shape;214;p30"/>
          <p:cNvPicPr preferRelativeResize="0"/>
          <p:nvPr/>
        </p:nvPicPr>
        <p:blipFill>
          <a:blip r:embed="rId3">
            <a:alphaModFix/>
          </a:blip>
          <a:stretch>
            <a:fillRect/>
          </a:stretch>
        </p:blipFill>
        <p:spPr>
          <a:xfrm>
            <a:off x="5512750" y="888200"/>
            <a:ext cx="3478851" cy="3671823"/>
          </a:xfrm>
          <a:prstGeom prst="rect">
            <a:avLst/>
          </a:prstGeom>
          <a:noFill/>
          <a:ln>
            <a:noFill/>
          </a:ln>
        </p:spPr>
      </p:pic>
      <p:pic>
        <p:nvPicPr>
          <p:cNvPr id="215" name="Google Shape;215;p30"/>
          <p:cNvPicPr preferRelativeResize="0"/>
          <p:nvPr/>
        </p:nvPicPr>
        <p:blipFill rotWithShape="1">
          <a:blip r:embed="rId4">
            <a:alphaModFix/>
          </a:blip>
          <a:srcRect b="0" l="0" r="0" t="0"/>
          <a:stretch/>
        </p:blipFill>
        <p:spPr>
          <a:xfrm>
            <a:off x="5512750" y="888200"/>
            <a:ext cx="3478851" cy="3671823"/>
          </a:xfrm>
          <a:prstGeom prst="rect">
            <a:avLst/>
          </a:prstGeom>
          <a:noFill/>
          <a:ln>
            <a:noFill/>
          </a:ln>
        </p:spPr>
      </p:pic>
      <p:pic>
        <p:nvPicPr>
          <p:cNvPr id="216" name="Google Shape;216;p30"/>
          <p:cNvPicPr preferRelativeResize="0"/>
          <p:nvPr/>
        </p:nvPicPr>
        <p:blipFill rotWithShape="1">
          <a:blip r:embed="rId5">
            <a:alphaModFix/>
          </a:blip>
          <a:srcRect b="0" l="0" r="0" t="0"/>
          <a:stretch/>
        </p:blipFill>
        <p:spPr>
          <a:xfrm>
            <a:off x="5512750" y="888200"/>
            <a:ext cx="3478851" cy="3671823"/>
          </a:xfrm>
          <a:prstGeom prst="rect">
            <a:avLst/>
          </a:prstGeom>
          <a:noFill/>
          <a:ln>
            <a:noFill/>
          </a:ln>
        </p:spPr>
      </p:pic>
      <p:pic>
        <p:nvPicPr>
          <p:cNvPr id="217" name="Google Shape;217;p30"/>
          <p:cNvPicPr preferRelativeResize="0"/>
          <p:nvPr/>
        </p:nvPicPr>
        <p:blipFill rotWithShape="1">
          <a:blip r:embed="rId6">
            <a:alphaModFix/>
          </a:blip>
          <a:srcRect b="0" l="0" r="0" t="0"/>
          <a:stretch/>
        </p:blipFill>
        <p:spPr>
          <a:xfrm>
            <a:off x="5512750" y="888200"/>
            <a:ext cx="3478851" cy="3671823"/>
          </a:xfrm>
          <a:prstGeom prst="rect">
            <a:avLst/>
          </a:prstGeom>
          <a:noFill/>
          <a:ln>
            <a:noFill/>
          </a:ln>
        </p:spPr>
      </p:pic>
      <p:pic>
        <p:nvPicPr>
          <p:cNvPr id="218" name="Google Shape;218;p30"/>
          <p:cNvPicPr preferRelativeResize="0"/>
          <p:nvPr/>
        </p:nvPicPr>
        <p:blipFill rotWithShape="1">
          <a:blip r:embed="rId7">
            <a:alphaModFix/>
          </a:blip>
          <a:srcRect b="0" l="0" r="0" t="0"/>
          <a:stretch/>
        </p:blipFill>
        <p:spPr>
          <a:xfrm>
            <a:off x="5512750" y="888200"/>
            <a:ext cx="3478851" cy="3671823"/>
          </a:xfrm>
          <a:prstGeom prst="rect">
            <a:avLst/>
          </a:prstGeom>
          <a:noFill/>
          <a:ln>
            <a:noFill/>
          </a:ln>
        </p:spPr>
      </p:pic>
      <p:pic>
        <p:nvPicPr>
          <p:cNvPr id="219" name="Google Shape;219;p30"/>
          <p:cNvPicPr preferRelativeResize="0"/>
          <p:nvPr/>
        </p:nvPicPr>
        <p:blipFill rotWithShape="1">
          <a:blip r:embed="rId8">
            <a:alphaModFix/>
          </a:blip>
          <a:srcRect b="0" l="0" r="0" t="0"/>
          <a:stretch/>
        </p:blipFill>
        <p:spPr>
          <a:xfrm>
            <a:off x="5512750" y="888200"/>
            <a:ext cx="3478851" cy="36718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3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3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3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3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3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B2B2B"/>
        </a:solidFill>
      </p:bgPr>
    </p:bg>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0" y="130268"/>
            <a:ext cx="9144001" cy="4882964"/>
          </a:xfrm>
          <a:prstGeom prst="rect">
            <a:avLst/>
          </a:prstGeom>
          <a:noFill/>
          <a:ln>
            <a:noFill/>
          </a:ln>
        </p:spPr>
      </p:pic>
      <p:sp>
        <p:nvSpPr>
          <p:cNvPr id="226" name="Google Shape;226;p31"/>
          <p:cNvSpPr/>
          <p:nvPr/>
        </p:nvSpPr>
        <p:spPr>
          <a:xfrm>
            <a:off x="159050" y="514125"/>
            <a:ext cx="3575700" cy="19200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159050" y="332025"/>
            <a:ext cx="2833200" cy="236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159050" y="3845350"/>
            <a:ext cx="5672400" cy="27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159050" y="2914225"/>
            <a:ext cx="5945400" cy="27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27"/>
                                        </p:tgtEl>
                                      </p:cBhvr>
                                    </p:animEffect>
                                    <p:set>
                                      <p:cBhvr>
                                        <p:cTn dur="1" fill="hold">
                                          <p:stCondLst>
                                            <p:cond delay="0"/>
                                          </p:stCondLst>
                                        </p:cTn>
                                        <p:tgtEl>
                                          <p:spTgt spid="2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26"/>
                                        </p:tgtEl>
                                      </p:cBhvr>
                                    </p:animEffect>
                                    <p:set>
                                      <p:cBhvr>
                                        <p:cTn dur="1" fill="hold">
                                          <p:stCondLst>
                                            <p:cond delay="0"/>
                                          </p:stCondLst>
                                        </p:cTn>
                                        <p:tgtEl>
                                          <p:spTgt spid="2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28"/>
                                        </p:tgtEl>
                                      </p:cBhvr>
                                    </p:animEffect>
                                    <p:set>
                                      <p:cBhvr>
                                        <p:cTn dur="1" fill="hold">
                                          <p:stCondLst>
                                            <p:cond delay="0"/>
                                          </p:stCondLst>
                                        </p:cTn>
                                        <p:tgtEl>
                                          <p:spTgt spid="2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29"/>
                                        </p:tgtEl>
                                      </p:cBhvr>
                                    </p:animEffect>
                                    <p:set>
                                      <p:cBhvr>
                                        <p:cTn dur="1" fill="hold">
                                          <p:stCondLst>
                                            <p:cond delay="0"/>
                                          </p:stCondLst>
                                        </p:cTn>
                                        <p:tgtEl>
                                          <p:spTgt spid="2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B2B2B"/>
        </a:solidFill>
      </p:bgPr>
    </p:bg>
    <p:spTree>
      <p:nvGrpSpPr>
        <p:cNvPr id="234" name="Shape 234"/>
        <p:cNvGrpSpPr/>
        <p:nvPr/>
      </p:nvGrpSpPr>
      <p:grpSpPr>
        <a:xfrm>
          <a:off x="0" y="0"/>
          <a:ext cx="0" cy="0"/>
          <a:chOff x="0" y="0"/>
          <a:chExt cx="0" cy="0"/>
        </a:xfrm>
      </p:grpSpPr>
      <p:pic>
        <p:nvPicPr>
          <p:cNvPr id="235" name="Google Shape;235;p32"/>
          <p:cNvPicPr preferRelativeResize="0"/>
          <p:nvPr/>
        </p:nvPicPr>
        <p:blipFill>
          <a:blip r:embed="rId3">
            <a:alphaModFix/>
          </a:blip>
          <a:stretch>
            <a:fillRect/>
          </a:stretch>
        </p:blipFill>
        <p:spPr>
          <a:xfrm>
            <a:off x="0" y="55281"/>
            <a:ext cx="9144000" cy="5032938"/>
          </a:xfrm>
          <a:prstGeom prst="rect">
            <a:avLst/>
          </a:prstGeom>
          <a:noFill/>
          <a:ln>
            <a:noFill/>
          </a:ln>
        </p:spPr>
      </p:pic>
      <p:sp>
        <p:nvSpPr>
          <p:cNvPr id="236" name="Google Shape;236;p32"/>
          <p:cNvSpPr/>
          <p:nvPr/>
        </p:nvSpPr>
        <p:spPr>
          <a:xfrm>
            <a:off x="541425" y="1203400"/>
            <a:ext cx="2561100" cy="236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541425" y="1008725"/>
            <a:ext cx="1291200" cy="236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590800" y="1440100"/>
            <a:ext cx="3379800" cy="21519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541425" y="4277100"/>
            <a:ext cx="2508300" cy="27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1266775" y="2081175"/>
            <a:ext cx="1649100" cy="490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36"/>
                                        </p:tgtEl>
                                      </p:cBhvr>
                                    </p:animEffect>
                                    <p:set>
                                      <p:cBhvr>
                                        <p:cTn dur="1" fill="hold">
                                          <p:stCondLst>
                                            <p:cond delay="0"/>
                                          </p:stCondLst>
                                        </p:cTn>
                                        <p:tgtEl>
                                          <p:spTgt spid="2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37"/>
                                        </p:tgtEl>
                                      </p:cBhvr>
                                    </p:animEffect>
                                    <p:set>
                                      <p:cBhvr>
                                        <p:cTn dur="1" fill="hold">
                                          <p:stCondLst>
                                            <p:cond delay="0"/>
                                          </p:stCondLst>
                                        </p:cTn>
                                        <p:tgtEl>
                                          <p:spTgt spid="2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38"/>
                                        </p:tgtEl>
                                      </p:cBhvr>
                                    </p:animEffect>
                                    <p:set>
                                      <p:cBhvr>
                                        <p:cTn dur="1" fill="hold">
                                          <p:stCondLst>
                                            <p:cond delay="0"/>
                                          </p:stCondLst>
                                        </p:cTn>
                                        <p:tgtEl>
                                          <p:spTgt spid="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0"/>
                                        </p:tgtEl>
                                      </p:cBhvr>
                                    </p:animEffect>
                                    <p:set>
                                      <p:cBhvr>
                                        <p:cTn dur="1" fill="hold">
                                          <p:stCondLst>
                                            <p:cond delay="0"/>
                                          </p:stCondLst>
                                        </p:cTn>
                                        <p:tgtEl>
                                          <p:spTgt spid="2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39"/>
                                        </p:tgtEl>
                                      </p:cBhvr>
                                    </p:animEffect>
                                    <p:set>
                                      <p:cBhvr>
                                        <p:cTn dur="1" fill="hold">
                                          <p:stCondLst>
                                            <p:cond delay="0"/>
                                          </p:stCondLst>
                                        </p:cTn>
                                        <p:tgtEl>
                                          <p:spTgt spid="2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3"/>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Ethereum </a:t>
            </a:r>
            <a:r>
              <a:rPr b="1" lang="en-GB" sz="2500">
                <a:solidFill>
                  <a:schemeClr val="dk2"/>
                </a:solidFill>
                <a:latin typeface="Montserrat"/>
                <a:ea typeface="Montserrat"/>
                <a:cs typeface="Montserrat"/>
                <a:sym typeface="Montserrat"/>
              </a:rPr>
              <a:t>JSON-RPC REQUESTS</a:t>
            </a:r>
            <a:endParaRPr b="1" sz="2500">
              <a:solidFill>
                <a:schemeClr val="dk2"/>
              </a:solidFill>
              <a:latin typeface="Montserrat"/>
              <a:ea typeface="Montserrat"/>
              <a:cs typeface="Montserrat"/>
              <a:sym typeface="Montserrat"/>
            </a:endParaRPr>
          </a:p>
        </p:txBody>
      </p:sp>
      <p:graphicFrame>
        <p:nvGraphicFramePr>
          <p:cNvPr id="247" name="Google Shape;247;p33"/>
          <p:cNvGraphicFramePr/>
          <p:nvPr/>
        </p:nvGraphicFramePr>
        <p:xfrm>
          <a:off x="454800" y="1242900"/>
          <a:ext cx="3000000" cy="3000000"/>
        </p:xfrm>
        <a:graphic>
          <a:graphicData uri="http://schemas.openxmlformats.org/drawingml/2006/table">
            <a:tbl>
              <a:tblPr>
                <a:noFill/>
                <a:tableStyleId>{6399F0B3-0183-4BA5-92AF-3F63E719873D}</a:tableStyleId>
              </a:tblPr>
              <a:tblGrid>
                <a:gridCol w="8410200"/>
              </a:tblGrid>
              <a:tr h="3662700">
                <a:tc>
                  <a:txBody>
                    <a:bodyPr>
                      <a:noAutofit/>
                    </a:bodyPr>
                    <a:lstStyle/>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fetch</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"https://localhost:7545"</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"POST"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body</a:t>
                      </a:r>
                      <a:r>
                        <a:rPr lang="en-GB" sz="1800">
                          <a:solidFill>
                            <a:srgbClr val="A9B7C6"/>
                          </a:solidFill>
                          <a:highlight>
                            <a:srgbClr val="2B2B2B"/>
                          </a:highlight>
                          <a:latin typeface="Montserrat"/>
                          <a:ea typeface="Montserrat"/>
                          <a:cs typeface="Montserrat"/>
                          <a:sym typeface="Montserrat"/>
                        </a:rPr>
                        <a:t>: JSON.</a:t>
                      </a:r>
                      <a:r>
                        <a:rPr lang="en-GB" sz="1800">
                          <a:solidFill>
                            <a:srgbClr val="FFC66D"/>
                          </a:solidFill>
                          <a:highlight>
                            <a:srgbClr val="2B2B2B"/>
                          </a:highlight>
                          <a:latin typeface="Montserrat"/>
                          <a:ea typeface="Montserrat"/>
                          <a:cs typeface="Montserrat"/>
                          <a:sym typeface="Montserrat"/>
                        </a:rPr>
                        <a:t>stringify</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data</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"0x8261cf2b"</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to</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"0xFB3716816d93168788d306fCEab06636CA44682D"</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"latest"</a:t>
                      </a:r>
                      <a:endParaRPr sz="1800">
                        <a:solidFill>
                          <a:srgbClr val="6A8759"/>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jsonrpc</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"2.0"</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"eth_call"</a:t>
                      </a: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id</a:t>
                      </a:r>
                      <a:r>
                        <a:rPr lang="en-GB" sz="1800">
                          <a:solidFill>
                            <a:srgbClr val="A9B7C6"/>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a:t>
                      </a:r>
                      <a:endParaRPr sz="1800">
                        <a:solidFill>
                          <a:srgbClr val="6897BB"/>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897BB"/>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248" name="Google Shape;248;p33"/>
          <p:cNvSpPr/>
          <p:nvPr/>
        </p:nvSpPr>
        <p:spPr>
          <a:xfrm>
            <a:off x="1151400" y="2441425"/>
            <a:ext cx="2244000" cy="267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3"/>
          <p:cNvSpPr/>
          <p:nvPr/>
        </p:nvSpPr>
        <p:spPr>
          <a:xfrm>
            <a:off x="1117775" y="2708725"/>
            <a:ext cx="6664800" cy="267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txBox="1"/>
          <p:nvPr/>
        </p:nvSpPr>
        <p:spPr>
          <a:xfrm>
            <a:off x="415750" y="843325"/>
            <a:ext cx="84102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operations, no parameters. Calling getSuperHeroes</a:t>
            </a:r>
            <a:endParaRPr sz="2200">
              <a:solidFill>
                <a:schemeClr val="dk2"/>
              </a:solidFill>
              <a:latin typeface="Montserrat"/>
              <a:ea typeface="Montserrat"/>
              <a:cs typeface="Montserrat"/>
              <a:sym typeface="Montserrat"/>
            </a:endParaRPr>
          </a:p>
        </p:txBody>
      </p:sp>
      <p:sp>
        <p:nvSpPr>
          <p:cNvPr id="251" name="Google Shape;251;p33"/>
          <p:cNvSpPr/>
          <p:nvPr/>
        </p:nvSpPr>
        <p:spPr>
          <a:xfrm>
            <a:off x="940575" y="3809925"/>
            <a:ext cx="2145600" cy="267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8"/>
                                        </p:tgtEl>
                                      </p:cBhvr>
                                    </p:animEffect>
                                    <p:set>
                                      <p:cBhvr>
                                        <p:cTn dur="1" fill="hold">
                                          <p:stCondLst>
                                            <p:cond delay="0"/>
                                          </p:stCondLst>
                                        </p:cTn>
                                        <p:tgtEl>
                                          <p:spTgt spid="2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9"/>
                                        </p:tgtEl>
                                      </p:cBhvr>
                                    </p:animEffect>
                                    <p:set>
                                      <p:cBhvr>
                                        <p:cTn dur="1" fill="hold">
                                          <p:stCondLst>
                                            <p:cond delay="0"/>
                                          </p:stCondLst>
                                        </p:cTn>
                                        <p:tgtEl>
                                          <p:spTgt spid="2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51"/>
                                        </p:tgtEl>
                                      </p:cBhvr>
                                    </p:animEffect>
                                    <p:set>
                                      <p:cBhvr>
                                        <p:cTn dur="1" fill="hold">
                                          <p:stCondLst>
                                            <p:cond delay="0"/>
                                          </p:stCondLst>
                                        </p:cTn>
                                        <p:tgtEl>
                                          <p:spTgt spid="2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B2B2B"/>
        </a:solidFill>
      </p:bgPr>
    </p:bg>
    <p:spTree>
      <p:nvGrpSpPr>
        <p:cNvPr id="256" name="Shape 256"/>
        <p:cNvGrpSpPr/>
        <p:nvPr/>
      </p:nvGrpSpPr>
      <p:grpSpPr>
        <a:xfrm>
          <a:off x="0" y="0"/>
          <a:ext cx="0" cy="0"/>
          <a:chOff x="0" y="0"/>
          <a:chExt cx="0" cy="0"/>
        </a:xfrm>
      </p:grpSpPr>
      <p:pic>
        <p:nvPicPr>
          <p:cNvPr id="257" name="Google Shape;257;p34"/>
          <p:cNvPicPr preferRelativeResize="0"/>
          <p:nvPr/>
        </p:nvPicPr>
        <p:blipFill>
          <a:blip r:embed="rId3">
            <a:alphaModFix/>
          </a:blip>
          <a:stretch>
            <a:fillRect/>
          </a:stretch>
        </p:blipFill>
        <p:spPr>
          <a:xfrm>
            <a:off x="126000" y="179950"/>
            <a:ext cx="7855283" cy="4963550"/>
          </a:xfrm>
          <a:prstGeom prst="rect">
            <a:avLst/>
          </a:prstGeom>
          <a:noFill/>
          <a:ln>
            <a:noFill/>
          </a:ln>
        </p:spPr>
      </p:pic>
      <p:sp>
        <p:nvSpPr>
          <p:cNvPr id="258" name="Google Shape;258;p34"/>
          <p:cNvSpPr/>
          <p:nvPr/>
        </p:nvSpPr>
        <p:spPr>
          <a:xfrm>
            <a:off x="554700" y="1979200"/>
            <a:ext cx="1977900" cy="2190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554700" y="990825"/>
            <a:ext cx="2033700" cy="106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58"/>
                                        </p:tgtEl>
                                      </p:cBhvr>
                                    </p:animEffect>
                                    <p:set>
                                      <p:cBhvr>
                                        <p:cTn dur="1" fill="hold">
                                          <p:stCondLst>
                                            <p:cond delay="0"/>
                                          </p:stCondLst>
                                        </p:cTn>
                                        <p:tgtEl>
                                          <p:spTgt spid="2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59"/>
                                        </p:tgtEl>
                                      </p:cBhvr>
                                    </p:animEffect>
                                    <p:set>
                                      <p:cBhvr>
                                        <p:cTn dur="1" fill="hold">
                                          <p:stCondLst>
                                            <p:cond delay="0"/>
                                          </p:stCondLst>
                                        </p:cTn>
                                        <p:tgtEl>
                                          <p:spTgt spid="2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5"/>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Ethereum JSON-RPC REQUESTS</a:t>
            </a:r>
            <a:endParaRPr b="1" sz="2500">
              <a:solidFill>
                <a:schemeClr val="dk2"/>
              </a:solidFill>
              <a:latin typeface="Montserrat"/>
              <a:ea typeface="Montserrat"/>
              <a:cs typeface="Montserrat"/>
              <a:sym typeface="Montserrat"/>
            </a:endParaRPr>
          </a:p>
        </p:txBody>
      </p:sp>
      <p:graphicFrame>
        <p:nvGraphicFramePr>
          <p:cNvPr id="266" name="Google Shape;266;p35"/>
          <p:cNvGraphicFramePr/>
          <p:nvPr/>
        </p:nvGraphicFramePr>
        <p:xfrm>
          <a:off x="454800" y="1242900"/>
          <a:ext cx="3000000" cy="3000000"/>
        </p:xfrm>
        <a:graphic>
          <a:graphicData uri="http://schemas.openxmlformats.org/drawingml/2006/table">
            <a:tbl>
              <a:tblPr>
                <a:noFill/>
                <a:tableStyleId>{6399F0B3-0183-4BA5-92AF-3F63E719873D}</a:tableStyleId>
              </a:tblPr>
              <a:tblGrid>
                <a:gridCol w="8487675"/>
              </a:tblGrid>
              <a:tr h="3662700">
                <a:tc>
                  <a:txBody>
                    <a:bodyPr>
                      <a:noAutofit/>
                    </a:bodyPr>
                    <a:lstStyle/>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fetch</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"https://localhost:7545"</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"POST"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body</a:t>
                      </a:r>
                      <a:r>
                        <a:rPr lang="en-GB" sz="1800">
                          <a:solidFill>
                            <a:srgbClr val="A9B7C6"/>
                          </a:solidFill>
                          <a:highlight>
                            <a:srgbClr val="2B2B2B"/>
                          </a:highlight>
                          <a:latin typeface="Montserrat"/>
                          <a:ea typeface="Montserrat"/>
                          <a:cs typeface="Montserrat"/>
                          <a:sym typeface="Montserrat"/>
                        </a:rPr>
                        <a:t>: JSON.</a:t>
                      </a:r>
                      <a:r>
                        <a:rPr lang="en-GB" sz="1800">
                          <a:solidFill>
                            <a:srgbClr val="FFC66D"/>
                          </a:solidFill>
                          <a:highlight>
                            <a:srgbClr val="2B2B2B"/>
                          </a:highlight>
                          <a:latin typeface="Montserrat"/>
                          <a:ea typeface="Montserrat"/>
                          <a:cs typeface="Montserrat"/>
                          <a:sym typeface="Montserrat"/>
                        </a:rPr>
                        <a:t>stringify</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data</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0x21d801110000000000000000000000000000000……….16</a:t>
                      </a:r>
                      <a:r>
                        <a:rPr lang="en-GB" sz="1800">
                          <a:solidFill>
                            <a:srgbClr val="6A8759"/>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to</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"0xFB3716816d93168788d306fCEab06636CA44682D"</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"latest"</a:t>
                      </a:r>
                      <a:endParaRPr sz="1800">
                        <a:solidFill>
                          <a:srgbClr val="6A8759"/>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jsonrpc</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"2.0"</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"eth_call"</a:t>
                      </a: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id</a:t>
                      </a:r>
                      <a:r>
                        <a:rPr lang="en-GB" sz="1800">
                          <a:solidFill>
                            <a:srgbClr val="A9B7C6"/>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a:t>
                      </a:r>
                      <a:endParaRPr sz="1800">
                        <a:solidFill>
                          <a:srgbClr val="6897BB"/>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897BB"/>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267" name="Google Shape;267;p35"/>
          <p:cNvSpPr/>
          <p:nvPr/>
        </p:nvSpPr>
        <p:spPr>
          <a:xfrm>
            <a:off x="1159800" y="2438100"/>
            <a:ext cx="73890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with parameters. E.g. </a:t>
            </a:r>
            <a:r>
              <a:rPr lang="en-GB" sz="2200">
                <a:solidFill>
                  <a:srgbClr val="FE6A23"/>
                </a:solidFill>
                <a:latin typeface="Montserrat"/>
                <a:ea typeface="Montserrat"/>
                <a:cs typeface="Montserrat"/>
                <a:sym typeface="Montserrat"/>
              </a:rPr>
              <a:t>getHero(</a:t>
            </a:r>
            <a:r>
              <a:rPr lang="en-GB" sz="2200">
                <a:solidFill>
                  <a:srgbClr val="2B2B2B"/>
                </a:solidFill>
                <a:latin typeface="Montserrat"/>
                <a:ea typeface="Montserrat"/>
                <a:cs typeface="Montserrat"/>
                <a:sym typeface="Montserrat"/>
              </a:rPr>
              <a:t>10</a:t>
            </a:r>
            <a:r>
              <a:rPr lang="en-GB" sz="2200">
                <a:solidFill>
                  <a:srgbClr val="FE6A23"/>
                </a:solidFill>
                <a:latin typeface="Montserrat"/>
                <a:ea typeface="Montserrat"/>
                <a:cs typeface="Montserrat"/>
                <a:sym typeface="Montserrat"/>
              </a:rPr>
              <a:t>)</a:t>
            </a:r>
            <a:endParaRPr sz="2200">
              <a:solidFill>
                <a:srgbClr val="FE6A23"/>
              </a:solidFill>
              <a:latin typeface="Montserrat"/>
              <a:ea typeface="Montserrat"/>
              <a:cs typeface="Montserrat"/>
              <a:sym typeface="Montserrat"/>
            </a:endParaRPr>
          </a:p>
        </p:txBody>
      </p:sp>
      <p:sp>
        <p:nvSpPr>
          <p:cNvPr id="269" name="Google Shape;269;p35"/>
          <p:cNvSpPr/>
          <p:nvPr/>
        </p:nvSpPr>
        <p:spPr>
          <a:xfrm>
            <a:off x="1911600" y="2438100"/>
            <a:ext cx="12063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3130800" y="2438100"/>
            <a:ext cx="54180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7"/>
                                        </p:tgtEl>
                                      </p:cBhvr>
                                    </p:animEffect>
                                    <p:set>
                                      <p:cBhvr>
                                        <p:cTn dur="1" fill="hold">
                                          <p:stCondLst>
                                            <p:cond delay="0"/>
                                          </p:stCondLst>
                                        </p:cTn>
                                        <p:tgtEl>
                                          <p:spTgt spid="2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9"/>
                                        </p:tgtEl>
                                      </p:cBhvr>
                                    </p:animEffect>
                                    <p:set>
                                      <p:cBhvr>
                                        <p:cTn dur="1" fill="hold">
                                          <p:stCondLst>
                                            <p:cond delay="0"/>
                                          </p:stCondLst>
                                        </p:cTn>
                                        <p:tgtEl>
                                          <p:spTgt spid="2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70"/>
                                        </p:tgtEl>
                                      </p:cBhvr>
                                    </p:animEffect>
                                    <p:set>
                                      <p:cBhvr>
                                        <p:cTn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6"/>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The </a:t>
            </a:r>
            <a:r>
              <a:rPr b="1" lang="en-GB" sz="2500">
                <a:solidFill>
                  <a:schemeClr val="dk2"/>
                </a:solidFill>
                <a:latin typeface="Montserrat"/>
                <a:ea typeface="Montserrat"/>
                <a:cs typeface="Montserrat"/>
                <a:sym typeface="Montserrat"/>
              </a:rPr>
              <a:t>call result</a:t>
            </a:r>
            <a:endParaRPr b="1" sz="2500">
              <a:solidFill>
                <a:schemeClr val="dk2"/>
              </a:solidFill>
              <a:latin typeface="Montserrat"/>
              <a:ea typeface="Montserrat"/>
              <a:cs typeface="Montserrat"/>
              <a:sym typeface="Montserrat"/>
            </a:endParaRPr>
          </a:p>
        </p:txBody>
      </p:sp>
      <p:graphicFrame>
        <p:nvGraphicFramePr>
          <p:cNvPr id="277" name="Google Shape;277;p36"/>
          <p:cNvGraphicFramePr/>
          <p:nvPr/>
        </p:nvGraphicFramePr>
        <p:xfrm>
          <a:off x="454800" y="1242900"/>
          <a:ext cx="3000000" cy="3000000"/>
        </p:xfrm>
        <a:graphic>
          <a:graphicData uri="http://schemas.openxmlformats.org/drawingml/2006/table">
            <a:tbl>
              <a:tblPr>
                <a:noFill/>
                <a:tableStyleId>{6399F0B3-0183-4BA5-92AF-3F63E719873D}</a:tableStyleId>
              </a:tblPr>
              <a:tblGrid>
                <a:gridCol w="8487675"/>
              </a:tblGrid>
              <a:tr h="3074675">
                <a:tc>
                  <a:txBody>
                    <a:bodyPr>
                      <a:noAutofit/>
                    </a:bodyPr>
                    <a:lstStyle/>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"jsonrpc"</a:t>
                      </a:r>
                      <a:r>
                        <a:rPr lang="en-GB" sz="1800">
                          <a:solidFill>
                            <a:srgbClr val="CC7832"/>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"2.0"</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"Id"</a:t>
                      </a:r>
                      <a:r>
                        <a:rPr lang="en-GB" sz="1800">
                          <a:solidFill>
                            <a:srgbClr val="CC7832"/>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9876AA"/>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r</a:t>
                      </a:r>
                      <a:r>
                        <a:rPr lang="en-GB" sz="1800">
                          <a:solidFill>
                            <a:srgbClr val="9876AA"/>
                          </a:solidFill>
                          <a:highlight>
                            <a:srgbClr val="2B2B2B"/>
                          </a:highlight>
                          <a:latin typeface="Montserrat"/>
                          <a:ea typeface="Montserrat"/>
                          <a:cs typeface="Montserrat"/>
                          <a:sym typeface="Montserrat"/>
                        </a:rPr>
                        <a:t>esult"</a:t>
                      </a:r>
                      <a:r>
                        <a:rPr lang="en-GB" sz="1800">
                          <a:solidFill>
                            <a:srgbClr val="CC7832"/>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0x000000000000000000000000000000….1000000000000000000000000000000000000000000000000004e68747470733a2f2f7374617469632e636f6d696376696e652e636f6d2f75706c6f6164732f6f726967696e616c2f302f333133332f3130383932312d3139303837382d6861776b6579652e6a7067000000000000000000000000000000000000000000000000</a:t>
                      </a:r>
                      <a:endParaRPr sz="1800">
                        <a:solidFill>
                          <a:srgbClr val="6A8759"/>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278" name="Google Shape;278;p36"/>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with parameters. E.g. </a:t>
            </a:r>
            <a:r>
              <a:rPr lang="en-GB" sz="2200">
                <a:solidFill>
                  <a:srgbClr val="FE6A23"/>
                </a:solidFill>
                <a:latin typeface="Montserrat"/>
                <a:ea typeface="Montserrat"/>
                <a:cs typeface="Montserrat"/>
                <a:sym typeface="Montserrat"/>
              </a:rPr>
              <a:t>getHero(</a:t>
            </a:r>
            <a:r>
              <a:rPr lang="en-GB" sz="2200">
                <a:solidFill>
                  <a:srgbClr val="2B2B2B"/>
                </a:solidFill>
                <a:latin typeface="Montserrat"/>
                <a:ea typeface="Montserrat"/>
                <a:cs typeface="Montserrat"/>
                <a:sym typeface="Montserrat"/>
              </a:rPr>
              <a:t>10</a:t>
            </a:r>
            <a:r>
              <a:rPr lang="en-GB" sz="2200">
                <a:solidFill>
                  <a:srgbClr val="FE6A23"/>
                </a:solidFill>
                <a:latin typeface="Montserrat"/>
                <a:ea typeface="Montserrat"/>
                <a:cs typeface="Montserrat"/>
                <a:sym typeface="Montserrat"/>
              </a:rPr>
              <a:t>)</a:t>
            </a:r>
            <a:endParaRPr sz="2200">
              <a:solidFill>
                <a:srgbClr val="FE6A23"/>
              </a:solidFill>
              <a:latin typeface="Montserrat"/>
              <a:ea typeface="Montserrat"/>
              <a:cs typeface="Montserrat"/>
              <a:sym typeface="Montserrat"/>
            </a:endParaRPr>
          </a:p>
        </p:txBody>
      </p:sp>
      <p:sp>
        <p:nvSpPr>
          <p:cNvPr id="279" name="Google Shape;279;p36"/>
          <p:cNvSpPr/>
          <p:nvPr/>
        </p:nvSpPr>
        <p:spPr>
          <a:xfrm>
            <a:off x="538300" y="2177550"/>
            <a:ext cx="8319900" cy="1651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a:off x="1520250" y="2177550"/>
            <a:ext cx="7123800" cy="249000"/>
          </a:xfrm>
          <a:prstGeom prst="rect">
            <a:avLst/>
          </a:prstGeom>
          <a:noFill/>
          <a:ln cap="flat" cmpd="sng" w="28575">
            <a:solidFill>
              <a:srgbClr val="689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a:off x="538300" y="2447250"/>
            <a:ext cx="5568000" cy="249000"/>
          </a:xfrm>
          <a:prstGeom prst="rect">
            <a:avLst/>
          </a:prstGeom>
          <a:noFill/>
          <a:ln cap="flat" cmpd="sng" w="28575">
            <a:solidFill>
              <a:srgbClr val="FFC6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
          <p:cNvSpPr/>
          <p:nvPr/>
        </p:nvSpPr>
        <p:spPr>
          <a:xfrm>
            <a:off x="6106300" y="2447250"/>
            <a:ext cx="2610000" cy="24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79"/>
                                        </p:tgtEl>
                                      </p:cBhvr>
                                    </p:animEffect>
                                    <p:set>
                                      <p:cBhvr>
                                        <p:cTn dur="1" fill="hold">
                                          <p:stCondLst>
                                            <p:cond delay="0"/>
                                          </p:stCondLst>
                                        </p:cTn>
                                        <p:tgtEl>
                                          <p:spTgt spid="2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9"/>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WHAT’s this is about?</a:t>
            </a:r>
            <a:endParaRPr b="1" sz="2500">
              <a:solidFill>
                <a:schemeClr val="dk2"/>
              </a:solidFill>
              <a:latin typeface="Montserrat"/>
              <a:ea typeface="Montserrat"/>
              <a:cs typeface="Montserrat"/>
              <a:sym typeface="Montserrat"/>
            </a:endParaRPr>
          </a:p>
        </p:txBody>
      </p:sp>
      <p:sp>
        <p:nvSpPr>
          <p:cNvPr id="81" name="Google Shape;81;p19"/>
          <p:cNvSpPr txBox="1"/>
          <p:nvPr/>
        </p:nvSpPr>
        <p:spPr>
          <a:xfrm>
            <a:off x="1371000" y="4372475"/>
            <a:ext cx="7224900" cy="2076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GB" sz="1800">
                <a:solidFill>
                  <a:schemeClr val="dk2"/>
                </a:solidFill>
                <a:latin typeface="Montserrat"/>
                <a:ea typeface="Montserrat"/>
                <a:cs typeface="Montserrat"/>
                <a:sym typeface="Montserrat"/>
              </a:rPr>
              <a:t>ANGULAR APPLICATION EXAMPLE</a:t>
            </a:r>
            <a:endParaRPr sz="1800">
              <a:solidFill>
                <a:schemeClr val="dk2"/>
              </a:solidFill>
              <a:latin typeface="Montserrat"/>
              <a:ea typeface="Montserrat"/>
              <a:cs typeface="Montserrat"/>
              <a:sym typeface="Montserrat"/>
            </a:endParaRPr>
          </a:p>
        </p:txBody>
      </p:sp>
      <p:sp>
        <p:nvSpPr>
          <p:cNvPr id="82" name="Google Shape;82;p19"/>
          <p:cNvSpPr txBox="1"/>
          <p:nvPr/>
        </p:nvSpPr>
        <p:spPr>
          <a:xfrm>
            <a:off x="738261" y="3925983"/>
            <a:ext cx="385500" cy="7632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rgbClr val="E69138"/>
                </a:solidFill>
                <a:latin typeface="Montserrat Light"/>
                <a:ea typeface="Montserrat Light"/>
                <a:cs typeface="Montserrat Light"/>
                <a:sym typeface="Montserrat Light"/>
              </a:rPr>
              <a:t>5</a:t>
            </a:r>
            <a:endParaRPr sz="4300">
              <a:solidFill>
                <a:srgbClr val="E69138"/>
              </a:solidFill>
              <a:latin typeface="Montserrat Light"/>
              <a:ea typeface="Montserrat Light"/>
              <a:cs typeface="Montserrat Light"/>
              <a:sym typeface="Montserrat Light"/>
            </a:endParaRPr>
          </a:p>
        </p:txBody>
      </p:sp>
      <p:sp>
        <p:nvSpPr>
          <p:cNvPr id="83" name="Google Shape;83;p19"/>
          <p:cNvSpPr txBox="1"/>
          <p:nvPr/>
        </p:nvSpPr>
        <p:spPr>
          <a:xfrm>
            <a:off x="1358694" y="2830250"/>
            <a:ext cx="2949000" cy="2076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JS and WEB 3.0</a:t>
            </a:r>
            <a:endParaRPr sz="1800">
              <a:solidFill>
                <a:schemeClr val="dk2"/>
              </a:solidFill>
              <a:latin typeface="Montserrat"/>
              <a:ea typeface="Montserrat"/>
              <a:cs typeface="Montserrat"/>
              <a:sym typeface="Montserrat"/>
            </a:endParaRPr>
          </a:p>
        </p:txBody>
      </p:sp>
      <p:sp>
        <p:nvSpPr>
          <p:cNvPr id="84" name="Google Shape;84;p19"/>
          <p:cNvSpPr txBox="1"/>
          <p:nvPr/>
        </p:nvSpPr>
        <p:spPr>
          <a:xfrm>
            <a:off x="1357800" y="1247900"/>
            <a:ext cx="48024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BLOCKCHAINS OVERVIEW</a:t>
            </a:r>
            <a:endParaRPr sz="1800">
              <a:solidFill>
                <a:schemeClr val="dk2"/>
              </a:solidFill>
              <a:latin typeface="Montserrat"/>
              <a:ea typeface="Montserrat"/>
              <a:cs typeface="Montserrat"/>
              <a:sym typeface="Montserrat"/>
            </a:endParaRPr>
          </a:p>
        </p:txBody>
      </p:sp>
      <p:sp>
        <p:nvSpPr>
          <p:cNvPr id="85" name="Google Shape;85;p19"/>
          <p:cNvSpPr txBox="1"/>
          <p:nvPr/>
        </p:nvSpPr>
        <p:spPr>
          <a:xfrm>
            <a:off x="1373725" y="2005750"/>
            <a:ext cx="6447900" cy="2076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DECENTRALIZED </a:t>
            </a:r>
            <a:r>
              <a:rPr lang="en-GB" sz="1800">
                <a:solidFill>
                  <a:schemeClr val="dk2"/>
                </a:solidFill>
                <a:latin typeface="Montserrat"/>
                <a:ea typeface="Montserrat"/>
                <a:cs typeface="Montserrat"/>
                <a:sym typeface="Montserrat"/>
              </a:rPr>
              <a:t>APPLICATIONS</a:t>
            </a:r>
            <a:r>
              <a:rPr lang="en-GB" sz="1800">
                <a:solidFill>
                  <a:schemeClr val="dk2"/>
                </a:solidFill>
                <a:latin typeface="Montserrat"/>
                <a:ea typeface="Montserrat"/>
                <a:cs typeface="Montserrat"/>
                <a:sym typeface="Montserrat"/>
              </a:rPr>
              <a:t> VS CLASSIC BEs </a:t>
            </a:r>
            <a:endParaRPr sz="1800">
              <a:solidFill>
                <a:schemeClr val="dk2"/>
              </a:solidFill>
              <a:latin typeface="Montserrat"/>
              <a:ea typeface="Montserrat"/>
              <a:cs typeface="Montserrat"/>
              <a:sym typeface="Montserrat"/>
            </a:endParaRPr>
          </a:p>
        </p:txBody>
      </p:sp>
      <p:sp>
        <p:nvSpPr>
          <p:cNvPr id="86" name="Google Shape;86;p19"/>
          <p:cNvSpPr txBox="1"/>
          <p:nvPr/>
        </p:nvSpPr>
        <p:spPr>
          <a:xfrm>
            <a:off x="738244" y="1567833"/>
            <a:ext cx="390900" cy="7560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chemeClr val="accent2"/>
                </a:solidFill>
                <a:latin typeface="Montserrat Light"/>
                <a:ea typeface="Montserrat Light"/>
                <a:cs typeface="Montserrat Light"/>
                <a:sym typeface="Montserrat Light"/>
              </a:rPr>
              <a:t>2</a:t>
            </a:r>
            <a:endParaRPr sz="4300">
              <a:solidFill>
                <a:schemeClr val="accent2"/>
              </a:solidFill>
              <a:latin typeface="Montserrat Light"/>
              <a:ea typeface="Montserrat Light"/>
              <a:cs typeface="Montserrat Light"/>
              <a:sym typeface="Montserrat Light"/>
            </a:endParaRPr>
          </a:p>
        </p:txBody>
      </p:sp>
      <p:sp>
        <p:nvSpPr>
          <p:cNvPr id="87" name="Google Shape;87;p19"/>
          <p:cNvSpPr txBox="1"/>
          <p:nvPr/>
        </p:nvSpPr>
        <p:spPr>
          <a:xfrm>
            <a:off x="738251" y="2365892"/>
            <a:ext cx="360900" cy="7560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chemeClr val="accent3"/>
                </a:solidFill>
                <a:latin typeface="Montserrat Light"/>
                <a:ea typeface="Montserrat Light"/>
                <a:cs typeface="Montserrat Light"/>
                <a:sym typeface="Montserrat Light"/>
              </a:rPr>
              <a:t>3</a:t>
            </a:r>
            <a:endParaRPr sz="4300">
              <a:solidFill>
                <a:schemeClr val="accent3"/>
              </a:solidFill>
              <a:latin typeface="Montserrat Light"/>
              <a:ea typeface="Montserrat Light"/>
              <a:cs typeface="Montserrat Light"/>
              <a:sym typeface="Montserrat Light"/>
            </a:endParaRPr>
          </a:p>
        </p:txBody>
      </p:sp>
      <p:sp>
        <p:nvSpPr>
          <p:cNvPr id="88" name="Google Shape;88;p19"/>
          <p:cNvSpPr txBox="1"/>
          <p:nvPr/>
        </p:nvSpPr>
        <p:spPr>
          <a:xfrm>
            <a:off x="796568" y="744483"/>
            <a:ext cx="274200" cy="7560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chemeClr val="accent1"/>
                </a:solidFill>
                <a:latin typeface="Montserrat Light"/>
                <a:ea typeface="Montserrat Light"/>
                <a:cs typeface="Montserrat Light"/>
                <a:sym typeface="Montserrat Light"/>
              </a:rPr>
              <a:t>1</a:t>
            </a:r>
            <a:endParaRPr sz="4300">
              <a:solidFill>
                <a:schemeClr val="accent1"/>
              </a:solidFill>
              <a:latin typeface="Montserrat Light"/>
              <a:ea typeface="Montserrat Light"/>
              <a:cs typeface="Montserrat Light"/>
              <a:sym typeface="Montserrat Light"/>
            </a:endParaRPr>
          </a:p>
        </p:txBody>
      </p:sp>
      <p:sp>
        <p:nvSpPr>
          <p:cNvPr id="89" name="Google Shape;89;p19"/>
          <p:cNvSpPr txBox="1"/>
          <p:nvPr/>
        </p:nvSpPr>
        <p:spPr>
          <a:xfrm>
            <a:off x="1371000" y="3610475"/>
            <a:ext cx="7224900" cy="2076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GB" sz="1800">
                <a:solidFill>
                  <a:schemeClr val="dk2"/>
                </a:solidFill>
                <a:latin typeface="Montserrat"/>
                <a:ea typeface="Montserrat"/>
                <a:cs typeface="Montserrat"/>
                <a:sym typeface="Montserrat"/>
              </a:rPr>
              <a:t>CHALLENGES AND ISSUES</a:t>
            </a:r>
            <a:endParaRPr sz="1800">
              <a:solidFill>
                <a:schemeClr val="dk2"/>
              </a:solidFill>
              <a:latin typeface="Montserrat"/>
              <a:ea typeface="Montserrat"/>
              <a:cs typeface="Montserrat"/>
              <a:sym typeface="Montserrat"/>
            </a:endParaRPr>
          </a:p>
        </p:txBody>
      </p:sp>
      <p:sp>
        <p:nvSpPr>
          <p:cNvPr id="90" name="Google Shape;90;p19"/>
          <p:cNvSpPr txBox="1"/>
          <p:nvPr/>
        </p:nvSpPr>
        <p:spPr>
          <a:xfrm>
            <a:off x="738261" y="3163983"/>
            <a:ext cx="385500" cy="7632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chemeClr val="accent4"/>
                </a:solidFill>
                <a:latin typeface="Montserrat Light"/>
                <a:ea typeface="Montserrat Light"/>
                <a:cs typeface="Montserrat Light"/>
                <a:sym typeface="Montserrat Light"/>
              </a:rPr>
              <a:t>4</a:t>
            </a:r>
            <a:endParaRPr sz="4300">
              <a:solidFill>
                <a:schemeClr val="accent4"/>
              </a:solidFill>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6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Decode hex result</a:t>
            </a:r>
            <a:endParaRPr b="1" sz="2500">
              <a:solidFill>
                <a:schemeClr val="dk2"/>
              </a:solidFill>
              <a:latin typeface="Montserrat"/>
              <a:ea typeface="Montserrat"/>
              <a:cs typeface="Montserrat"/>
              <a:sym typeface="Montserrat"/>
            </a:endParaRPr>
          </a:p>
        </p:txBody>
      </p:sp>
      <p:graphicFrame>
        <p:nvGraphicFramePr>
          <p:cNvPr id="289" name="Google Shape;289;p37"/>
          <p:cNvGraphicFramePr/>
          <p:nvPr/>
        </p:nvGraphicFramePr>
        <p:xfrm>
          <a:off x="454800" y="1242900"/>
          <a:ext cx="3000000" cy="3000000"/>
        </p:xfrm>
        <a:graphic>
          <a:graphicData uri="http://schemas.openxmlformats.org/drawingml/2006/table">
            <a:tbl>
              <a:tblPr>
                <a:noFill/>
                <a:tableStyleId>{6399F0B3-0183-4BA5-92AF-3F63E719873D}</a:tableStyleId>
              </a:tblPr>
              <a:tblGrid>
                <a:gridCol w="8487675"/>
              </a:tblGrid>
              <a:tr h="3407750">
                <a:tc>
                  <a:txBody>
                    <a:bodyPr>
                      <a:noAutofit/>
                    </a:bodyPr>
                    <a:lstStyle/>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hexToAscii</a:t>
                      </a:r>
                      <a:r>
                        <a:rPr lang="en-GB" sz="1800">
                          <a:solidFill>
                            <a:srgbClr val="A9B7C6"/>
                          </a:solidFill>
                          <a:highlight>
                            <a:srgbClr val="2B2B2B"/>
                          </a:highlight>
                          <a:latin typeface="Montserrat"/>
                          <a:ea typeface="Montserrat"/>
                          <a:cs typeface="Montserrat"/>
                          <a:sym typeface="Montserrat"/>
                        </a:rPr>
                        <a:t>(hexString) =&gt;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hex  = hexString.</a:t>
                      </a:r>
                      <a:r>
                        <a:rPr lang="en-GB" sz="1800">
                          <a:solidFill>
                            <a:srgbClr val="FFC66D"/>
                          </a:solidFill>
                          <a:highlight>
                            <a:srgbClr val="2B2B2B"/>
                          </a:highlight>
                          <a:latin typeface="Montserrat"/>
                          <a:ea typeface="Montserrat"/>
                          <a:cs typeface="Montserrat"/>
                          <a:sym typeface="Montserrat"/>
                        </a:rPr>
                        <a:t>toString</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let </a:t>
                      </a:r>
                      <a:r>
                        <a:rPr lang="en-GB" sz="1800">
                          <a:solidFill>
                            <a:srgbClr val="A9B7C6"/>
                          </a:solidFill>
                          <a:highlight>
                            <a:srgbClr val="2B2B2B"/>
                          </a:highlight>
                          <a:latin typeface="Montserrat"/>
                          <a:ea typeface="Montserrat"/>
                          <a:cs typeface="Montserrat"/>
                          <a:sym typeface="Montserrat"/>
                        </a:rPr>
                        <a:t>str = </a:t>
                      </a:r>
                      <a:r>
                        <a:rPr lang="en-GB" sz="1800">
                          <a:solidFill>
                            <a:srgbClr val="6A8759"/>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for </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let </a:t>
                      </a:r>
                      <a:r>
                        <a:rPr lang="en-GB" sz="1800">
                          <a:solidFill>
                            <a:srgbClr val="A9B7C6"/>
                          </a:solidFill>
                          <a:highlight>
                            <a:srgbClr val="2B2B2B"/>
                          </a:highlight>
                          <a:latin typeface="Montserrat"/>
                          <a:ea typeface="Montserrat"/>
                          <a:cs typeface="Montserrat"/>
                          <a:sym typeface="Montserrat"/>
                        </a:rPr>
                        <a:t>n = </a:t>
                      </a:r>
                      <a:r>
                        <a:rPr lang="en-GB" sz="1800">
                          <a:solidFill>
                            <a:srgbClr val="6897BB"/>
                          </a:solidFill>
                          <a:highlight>
                            <a:srgbClr val="2B2B2B"/>
                          </a:highlight>
                          <a:latin typeface="Montserrat"/>
                          <a:ea typeface="Montserrat"/>
                          <a:cs typeface="Montserrat"/>
                          <a:sym typeface="Montserrat"/>
                        </a:rPr>
                        <a:t>0</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n &lt; hex.</a:t>
                      </a:r>
                      <a:r>
                        <a:rPr lang="en-GB" sz="1800">
                          <a:solidFill>
                            <a:srgbClr val="9876AA"/>
                          </a:solidFill>
                          <a:highlight>
                            <a:srgbClr val="2B2B2B"/>
                          </a:highlight>
                          <a:latin typeface="Montserrat"/>
                          <a:ea typeface="Montserrat"/>
                          <a:cs typeface="Montserrat"/>
                          <a:sym typeface="Montserrat"/>
                        </a:rPr>
                        <a:t>length</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n += </a:t>
                      </a:r>
                      <a:r>
                        <a:rPr lang="en-GB" sz="1800">
                          <a:solidFill>
                            <a:srgbClr val="6897BB"/>
                          </a:solidFill>
                          <a:highlight>
                            <a:srgbClr val="2B2B2B"/>
                          </a:highlight>
                          <a:latin typeface="Montserrat"/>
                          <a:ea typeface="Montserrat"/>
                          <a:cs typeface="Montserrat"/>
                          <a:sym typeface="Montserrat"/>
                        </a:rPr>
                        <a:t>2</a:t>
                      </a: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str += String.</a:t>
                      </a:r>
                      <a:r>
                        <a:rPr lang="en-GB" sz="1800">
                          <a:solidFill>
                            <a:srgbClr val="FFC66D"/>
                          </a:solidFill>
                          <a:highlight>
                            <a:srgbClr val="2B2B2B"/>
                          </a:highlight>
                          <a:latin typeface="Montserrat"/>
                          <a:ea typeface="Montserrat"/>
                          <a:cs typeface="Montserrat"/>
                          <a:sym typeface="Montserrat"/>
                        </a:rPr>
                        <a:t>fromCharCode</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parseInt</a:t>
                      </a:r>
                      <a:r>
                        <a:rPr lang="en-GB" sz="1800">
                          <a:solidFill>
                            <a:srgbClr val="A9B7C6"/>
                          </a:solidFill>
                          <a:highlight>
                            <a:srgbClr val="2B2B2B"/>
                          </a:highlight>
                          <a:latin typeface="Montserrat"/>
                          <a:ea typeface="Montserrat"/>
                          <a:cs typeface="Montserrat"/>
                          <a:sym typeface="Montserrat"/>
                        </a:rPr>
                        <a:t>(hex.</a:t>
                      </a:r>
                      <a:r>
                        <a:rPr lang="en-GB" sz="1800">
                          <a:solidFill>
                            <a:srgbClr val="FFC66D"/>
                          </a:solidFill>
                          <a:highlight>
                            <a:srgbClr val="2B2B2B"/>
                          </a:highlight>
                          <a:latin typeface="Montserrat"/>
                          <a:ea typeface="Montserrat"/>
                          <a:cs typeface="Montserrat"/>
                          <a:sym typeface="Montserrat"/>
                        </a:rPr>
                        <a:t>substr</a:t>
                      </a:r>
                      <a:r>
                        <a:rPr lang="en-GB" sz="1800">
                          <a:solidFill>
                            <a:srgbClr val="A9B7C6"/>
                          </a:solidFill>
                          <a:highlight>
                            <a:srgbClr val="2B2B2B"/>
                          </a:highlight>
                          <a:latin typeface="Montserrat"/>
                          <a:ea typeface="Montserrat"/>
                          <a:cs typeface="Montserrat"/>
                          <a:sym typeface="Montserrat"/>
                        </a:rPr>
                        <a:t>(n</a:t>
                      </a:r>
                      <a:r>
                        <a:rPr lang="en-GB" sz="1800">
                          <a:solidFill>
                            <a:srgbClr val="CC7832"/>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2</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16</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return </a:t>
                      </a:r>
                      <a:r>
                        <a:rPr lang="en-GB" sz="1800">
                          <a:solidFill>
                            <a:srgbClr val="A9B7C6"/>
                          </a:solidFill>
                          <a:highlight>
                            <a:srgbClr val="2B2B2B"/>
                          </a:highlight>
                          <a:latin typeface="Montserrat"/>
                          <a:ea typeface="Montserrat"/>
                          <a:cs typeface="Montserrat"/>
                          <a:sym typeface="Montserrat"/>
                        </a:rPr>
                        <a:t>str</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hexToAscii</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'53757065726d616e'</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 </a:t>
                      </a:r>
                      <a:r>
                        <a:rPr lang="en-GB" sz="1800">
                          <a:solidFill>
                            <a:srgbClr val="808080"/>
                          </a:solidFill>
                          <a:highlight>
                            <a:srgbClr val="2B2B2B"/>
                          </a:highlight>
                          <a:latin typeface="Montserrat"/>
                          <a:ea typeface="Montserrat"/>
                          <a:cs typeface="Montserrat"/>
                          <a:sym typeface="Montserrat"/>
                        </a:rPr>
                        <a:t>// Superman</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290" name="Google Shape;290;p37"/>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Hexadecimal string to</a:t>
            </a:r>
            <a:r>
              <a:rPr lang="en-GB" sz="2200">
                <a:solidFill>
                  <a:schemeClr val="dk2"/>
                </a:solidFill>
                <a:latin typeface="Montserrat"/>
                <a:ea typeface="Montserrat"/>
                <a:cs typeface="Montserrat"/>
                <a:sym typeface="Montserrat"/>
              </a:rPr>
              <a:t> ASCII example</a:t>
            </a:r>
            <a:endParaRPr sz="2200">
              <a:solidFill>
                <a:srgbClr val="FE6A23"/>
              </a:solidFill>
              <a:latin typeface="Montserrat"/>
              <a:ea typeface="Montserrat"/>
              <a:cs typeface="Montserrat"/>
              <a:sym typeface="Montserrat"/>
            </a:endParaRPr>
          </a:p>
        </p:txBody>
      </p:sp>
      <p:sp>
        <p:nvSpPr>
          <p:cNvPr id="291" name="Google Shape;291;p37"/>
          <p:cNvSpPr/>
          <p:nvPr/>
        </p:nvSpPr>
        <p:spPr>
          <a:xfrm>
            <a:off x="530243" y="1621050"/>
            <a:ext cx="39723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3760320" y="2169750"/>
            <a:ext cx="7422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2145307" y="2450850"/>
            <a:ext cx="17166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3933494" y="2450850"/>
            <a:ext cx="31410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530250" y="3840550"/>
            <a:ext cx="52425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1"/>
                                        </p:tgtEl>
                                      </p:cBhvr>
                                    </p:animEffect>
                                    <p:set>
                                      <p:cBhvr>
                                        <p:cTn dur="1" fill="hold">
                                          <p:stCondLst>
                                            <p:cond delay="0"/>
                                          </p:stCondLst>
                                        </p:cTn>
                                        <p:tgtEl>
                                          <p:spTgt spid="2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2"/>
                                        </p:tgtEl>
                                      </p:cBhvr>
                                    </p:animEffect>
                                    <p:set>
                                      <p:cBhvr>
                                        <p:cTn dur="1" fill="hold">
                                          <p:stCondLst>
                                            <p:cond delay="0"/>
                                          </p:stCondLst>
                                        </p:cTn>
                                        <p:tgtEl>
                                          <p:spTgt spid="2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3"/>
                                        </p:tgtEl>
                                      </p:cBhvr>
                                    </p:animEffect>
                                    <p:set>
                                      <p:cBhvr>
                                        <p:cTn dur="1" fill="hold">
                                          <p:stCondLst>
                                            <p:cond delay="0"/>
                                          </p:stCondLst>
                                        </p:cTn>
                                        <p:tgtEl>
                                          <p:spTgt spid="2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4"/>
                                        </p:tgtEl>
                                      </p:cBhvr>
                                    </p:animEffect>
                                    <p:set>
                                      <p:cBhvr>
                                        <p:cTn dur="1" fill="hold">
                                          <p:stCondLst>
                                            <p:cond delay="0"/>
                                          </p:stCondLst>
                                        </p:cTn>
                                        <p:tgtEl>
                                          <p:spTgt spid="2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5"/>
                                        </p:tgtEl>
                                      </p:cBhvr>
                                    </p:animEffect>
                                    <p:set>
                                      <p:cBhvr>
                                        <p:cTn dur="1"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Decode hex result</a:t>
            </a:r>
            <a:endParaRPr b="1" sz="2500">
              <a:solidFill>
                <a:schemeClr val="dk2"/>
              </a:solidFill>
              <a:latin typeface="Montserrat"/>
              <a:ea typeface="Montserrat"/>
              <a:cs typeface="Montserrat"/>
              <a:sym typeface="Montserrat"/>
            </a:endParaRPr>
          </a:p>
        </p:txBody>
      </p:sp>
      <p:graphicFrame>
        <p:nvGraphicFramePr>
          <p:cNvPr id="302" name="Google Shape;302;p38"/>
          <p:cNvGraphicFramePr/>
          <p:nvPr/>
        </p:nvGraphicFramePr>
        <p:xfrm>
          <a:off x="454800" y="1242900"/>
          <a:ext cx="3000000" cy="3000000"/>
        </p:xfrm>
        <a:graphic>
          <a:graphicData uri="http://schemas.openxmlformats.org/drawingml/2006/table">
            <a:tbl>
              <a:tblPr>
                <a:noFill/>
                <a:tableStyleId>{6399F0B3-0183-4BA5-92AF-3F63E719873D}</a:tableStyleId>
              </a:tblPr>
              <a:tblGrid>
                <a:gridCol w="8487675"/>
              </a:tblGrid>
              <a:tr h="2560350">
                <a:tc>
                  <a:txBody>
                    <a:bodyPr>
                      <a:noAutofit/>
                    </a:bodyPr>
                    <a:lstStyle/>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hexadecimalNumberToDecimal</a:t>
                      </a:r>
                      <a:r>
                        <a:rPr lang="en-GB" sz="1800">
                          <a:solidFill>
                            <a:srgbClr val="A9B7C6"/>
                          </a:solidFill>
                          <a:highlight>
                            <a:srgbClr val="2B2B2B"/>
                          </a:highlight>
                          <a:latin typeface="Montserrat"/>
                          <a:ea typeface="Montserrat"/>
                          <a:cs typeface="Montserrat"/>
                          <a:sym typeface="Montserrat"/>
                        </a:rPr>
                        <a:t>(hexNumber) =&gt;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hexStringNumber = hexNumber.</a:t>
                      </a:r>
                      <a:r>
                        <a:rPr lang="en-GB" sz="1800">
                          <a:solidFill>
                            <a:srgbClr val="FFC66D"/>
                          </a:solidFill>
                          <a:highlight>
                            <a:srgbClr val="2B2B2B"/>
                          </a:highlight>
                          <a:latin typeface="Montserrat"/>
                          <a:ea typeface="Montserrat"/>
                          <a:cs typeface="Montserrat"/>
                          <a:sym typeface="Montserrat"/>
                        </a:rPr>
                        <a:t>toString</a:t>
                      </a:r>
                      <a:r>
                        <a:rPr lang="en-GB" sz="1800">
                          <a:solidFill>
                            <a:srgbClr val="A9B7C6"/>
                          </a:solidFill>
                          <a:highlight>
                            <a:srgbClr val="2B2B2B"/>
                          </a:highlight>
                          <a:latin typeface="Montserrat"/>
                          <a:ea typeface="Montserrat"/>
                          <a:cs typeface="Montserrat"/>
                          <a:sym typeface="Montserrat"/>
                        </a:rPr>
                        <a:t>(</a:t>
                      </a:r>
                      <a:r>
                        <a:rPr lang="en-GB" sz="1800">
                          <a:solidFill>
                            <a:srgbClr val="6897BB"/>
                          </a:solidFill>
                          <a:highlight>
                            <a:srgbClr val="2B2B2B"/>
                          </a:highlight>
                          <a:latin typeface="Montserrat"/>
                          <a:ea typeface="Montserrat"/>
                          <a:cs typeface="Montserrat"/>
                          <a:sym typeface="Montserrat"/>
                        </a:rPr>
                        <a:t>16</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return </a:t>
                      </a:r>
                      <a:r>
                        <a:rPr lang="en-GB" sz="1800">
                          <a:solidFill>
                            <a:srgbClr val="FFC66D"/>
                          </a:solidFill>
                          <a:highlight>
                            <a:srgbClr val="2B2B2B"/>
                          </a:highlight>
                          <a:latin typeface="Montserrat"/>
                          <a:ea typeface="Montserrat"/>
                          <a:cs typeface="Montserrat"/>
                          <a:sym typeface="Montserrat"/>
                        </a:rPr>
                        <a:t>parseInt</a:t>
                      </a:r>
                      <a:r>
                        <a:rPr lang="en-GB" sz="1800">
                          <a:solidFill>
                            <a:srgbClr val="A9B7C6"/>
                          </a:solidFill>
                          <a:highlight>
                            <a:srgbClr val="2B2B2B"/>
                          </a:highlight>
                          <a:latin typeface="Montserrat"/>
                          <a:ea typeface="Montserrat"/>
                          <a:cs typeface="Montserrat"/>
                          <a:sym typeface="Montserrat"/>
                        </a:rPr>
                        <a:t>(hexString</a:t>
                      </a:r>
                      <a:r>
                        <a:rPr lang="en-GB" sz="1800">
                          <a:solidFill>
                            <a:srgbClr val="CC7832"/>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10</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hexadecimalNumberToDecimal</a:t>
                      </a:r>
                      <a:r>
                        <a:rPr lang="en-GB" sz="1800">
                          <a:solidFill>
                            <a:srgbClr val="A9B7C6"/>
                          </a:solidFill>
                          <a:highlight>
                            <a:srgbClr val="2B2B2B"/>
                          </a:highlight>
                          <a:latin typeface="Montserrat"/>
                          <a:ea typeface="Montserrat"/>
                          <a:cs typeface="Montserrat"/>
                          <a:sym typeface="Montserrat"/>
                        </a:rPr>
                        <a:t>(</a:t>
                      </a:r>
                      <a:r>
                        <a:rPr lang="en-GB" sz="1800">
                          <a:solidFill>
                            <a:srgbClr val="6897BB"/>
                          </a:solidFill>
                          <a:highlight>
                            <a:srgbClr val="2B2B2B"/>
                          </a:highlight>
                          <a:latin typeface="Montserrat"/>
                          <a:ea typeface="Montserrat"/>
                          <a:cs typeface="Montserrat"/>
                          <a:sym typeface="Montserrat"/>
                        </a:rPr>
                        <a:t>16</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 </a:t>
                      </a:r>
                      <a:r>
                        <a:rPr lang="en-GB" sz="1800">
                          <a:solidFill>
                            <a:srgbClr val="808080"/>
                          </a:solidFill>
                          <a:highlight>
                            <a:srgbClr val="2B2B2B"/>
                          </a:highlight>
                          <a:latin typeface="Montserrat"/>
                          <a:ea typeface="Montserrat"/>
                          <a:cs typeface="Montserrat"/>
                          <a:sym typeface="Montserrat"/>
                        </a:rPr>
                        <a:t>// 10</a:t>
                      </a:r>
                      <a:endParaRPr sz="1800">
                        <a:solidFill>
                          <a:srgbClr val="808080"/>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03" name="Google Shape;303;p38"/>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Hexadecimal number to decimal.</a:t>
            </a:r>
            <a:endParaRPr sz="2200">
              <a:solidFill>
                <a:srgbClr val="FE6A23"/>
              </a:solidFill>
              <a:latin typeface="Montserrat"/>
              <a:ea typeface="Montserrat"/>
              <a:cs typeface="Montserrat"/>
              <a:sym typeface="Montserrat"/>
            </a:endParaRPr>
          </a:p>
        </p:txBody>
      </p:sp>
      <p:sp>
        <p:nvSpPr>
          <p:cNvPr id="304" name="Google Shape;304;p38"/>
          <p:cNvSpPr/>
          <p:nvPr/>
        </p:nvSpPr>
        <p:spPr>
          <a:xfrm>
            <a:off x="3562300" y="1583850"/>
            <a:ext cx="27957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1332575" y="1902775"/>
            <a:ext cx="26979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535275" y="2713013"/>
            <a:ext cx="46167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04"/>
                                        </p:tgtEl>
                                      </p:cBhvr>
                                    </p:animEffect>
                                    <p:set>
                                      <p:cBhvr>
                                        <p:cTn dur="1" fill="hold">
                                          <p:stCondLst>
                                            <p:cond delay="0"/>
                                          </p:stCondLst>
                                        </p:cTn>
                                        <p:tgtEl>
                                          <p:spTgt spid="3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05"/>
                                        </p:tgtEl>
                                      </p:cBhvr>
                                    </p:animEffect>
                                    <p:set>
                                      <p:cBhvr>
                                        <p:cTn dur="1" fill="hold">
                                          <p:stCondLst>
                                            <p:cond delay="0"/>
                                          </p:stCondLst>
                                        </p:cTn>
                                        <p:tgtEl>
                                          <p:spTgt spid="3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06"/>
                                        </p:tgtEl>
                                      </p:cBhvr>
                                    </p:animEffect>
                                    <p:set>
                                      <p:cBhvr>
                                        <p:cTn dur="1" fill="hold">
                                          <p:stCondLst>
                                            <p:cond delay="0"/>
                                          </p:stCondLst>
                                        </p:cTn>
                                        <p:tgtEl>
                                          <p:spTgt spid="3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11" name="Shape 311"/>
        <p:cNvGrpSpPr/>
        <p:nvPr/>
      </p:nvGrpSpPr>
      <p:grpSpPr>
        <a:xfrm>
          <a:off x="0" y="0"/>
          <a:ext cx="0" cy="0"/>
          <a:chOff x="0" y="0"/>
          <a:chExt cx="0" cy="0"/>
        </a:xfrm>
      </p:grpSpPr>
      <p:sp>
        <p:nvSpPr>
          <p:cNvPr id="312" name="Google Shape;312;p39"/>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Web3JS</a:t>
            </a:r>
            <a:endParaRPr b="1" sz="2500">
              <a:solidFill>
                <a:schemeClr val="dk2"/>
              </a:solidFill>
              <a:latin typeface="Montserrat"/>
              <a:ea typeface="Montserrat"/>
              <a:cs typeface="Montserrat"/>
              <a:sym typeface="Montserrat"/>
            </a:endParaRPr>
          </a:p>
        </p:txBody>
      </p:sp>
      <p:pic>
        <p:nvPicPr>
          <p:cNvPr id="313" name="Google Shape;313;p39"/>
          <p:cNvPicPr preferRelativeResize="0"/>
          <p:nvPr/>
        </p:nvPicPr>
        <p:blipFill>
          <a:blip r:embed="rId3">
            <a:alphaModFix/>
          </a:blip>
          <a:stretch>
            <a:fillRect/>
          </a:stretch>
        </p:blipFill>
        <p:spPr>
          <a:xfrm>
            <a:off x="990575" y="39575"/>
            <a:ext cx="7146693" cy="5103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0"/>
          <p:cNvPicPr preferRelativeResize="0"/>
          <p:nvPr/>
        </p:nvPicPr>
        <p:blipFill>
          <a:blip r:embed="rId3">
            <a:alphaModFix/>
          </a:blip>
          <a:stretch>
            <a:fillRect/>
          </a:stretch>
        </p:blipFill>
        <p:spPr>
          <a:xfrm>
            <a:off x="149825" y="1118550"/>
            <a:ext cx="3298874" cy="2804050"/>
          </a:xfrm>
          <a:prstGeom prst="rect">
            <a:avLst/>
          </a:prstGeom>
          <a:noFill/>
          <a:ln>
            <a:noFill/>
          </a:ln>
        </p:spPr>
      </p:pic>
      <p:sp>
        <p:nvSpPr>
          <p:cNvPr id="320" name="Google Shape;320;p40"/>
          <p:cNvSpPr txBox="1"/>
          <p:nvPr/>
        </p:nvSpPr>
        <p:spPr>
          <a:xfrm>
            <a:off x="3465825" y="2248050"/>
            <a:ext cx="2764500" cy="64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3600">
                <a:solidFill>
                  <a:schemeClr val="accent1"/>
                </a:solidFill>
                <a:latin typeface="Montserrat"/>
                <a:ea typeface="Montserrat"/>
                <a:cs typeface="Montserrat"/>
                <a:sym typeface="Montserrat"/>
              </a:rPr>
              <a:t>Ethers.js</a:t>
            </a:r>
            <a:endParaRPr b="1" sz="3600">
              <a:solidFill>
                <a:schemeClr val="accent1"/>
              </a:solidFill>
              <a:latin typeface="Montserrat"/>
              <a:ea typeface="Montserrat"/>
              <a:cs typeface="Montserrat"/>
              <a:sym typeface="Montserrat"/>
            </a:endParaRPr>
          </a:p>
          <a:p>
            <a:pPr indent="0" lvl="0" marL="0" rtl="0" algn="l">
              <a:spcBef>
                <a:spcPts val="600"/>
              </a:spcBef>
              <a:spcAft>
                <a:spcPts val="0"/>
              </a:spcAft>
              <a:buNone/>
            </a:pPr>
            <a:r>
              <a:t/>
            </a:r>
            <a:endParaRPr sz="3600">
              <a:solidFill>
                <a:schemeClr val="accent1"/>
              </a:solidFill>
              <a:latin typeface="Montserrat Light"/>
              <a:ea typeface="Montserrat Light"/>
              <a:cs typeface="Montserrat Light"/>
              <a:sym typeface="Montserrat Light"/>
            </a:endParaRPr>
          </a:p>
        </p:txBody>
      </p:sp>
      <p:pic>
        <p:nvPicPr>
          <p:cNvPr id="321" name="Google Shape;321;p40"/>
          <p:cNvPicPr preferRelativeResize="0"/>
          <p:nvPr/>
        </p:nvPicPr>
        <p:blipFill>
          <a:blip r:embed="rId4">
            <a:alphaModFix/>
          </a:blip>
          <a:stretch>
            <a:fillRect/>
          </a:stretch>
        </p:blipFill>
        <p:spPr>
          <a:xfrm>
            <a:off x="6292300" y="1512666"/>
            <a:ext cx="2386150" cy="1965775"/>
          </a:xfrm>
          <a:prstGeom prst="rect">
            <a:avLst/>
          </a:prstGeom>
          <a:noFill/>
          <a:ln>
            <a:noFill/>
          </a:ln>
        </p:spPr>
      </p:pic>
      <p:sp>
        <p:nvSpPr>
          <p:cNvPr id="322" name="Google Shape;322;p40"/>
          <p:cNvSpPr txBox="1"/>
          <p:nvPr/>
        </p:nvSpPr>
        <p:spPr>
          <a:xfrm>
            <a:off x="2661550" y="278900"/>
            <a:ext cx="4112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b="1" lang="en-GB" sz="2500">
                <a:solidFill>
                  <a:schemeClr val="dk2"/>
                </a:solidFill>
                <a:latin typeface="Montserrat"/>
                <a:ea typeface="Montserrat"/>
                <a:cs typeface="Montserrat"/>
                <a:sym typeface="Montserrat"/>
              </a:rPr>
              <a:t>Blockchain JS </a:t>
            </a:r>
            <a:r>
              <a:rPr b="1" lang="en-GB" sz="2500">
                <a:solidFill>
                  <a:schemeClr val="dk2"/>
                </a:solidFill>
                <a:latin typeface="Montserrat"/>
                <a:ea typeface="Montserrat"/>
                <a:cs typeface="Montserrat"/>
                <a:sym typeface="Montserrat"/>
              </a:rPr>
              <a:t>libraries</a:t>
            </a:r>
            <a:endParaRPr b="1" sz="2500">
              <a:solidFill>
                <a:schemeClr val="dk2"/>
              </a:solidFill>
              <a:latin typeface="Montserrat"/>
              <a:ea typeface="Montserrat"/>
              <a:cs typeface="Montserrat"/>
              <a:sym typeface="Montserrat"/>
            </a:endParaRPr>
          </a:p>
        </p:txBody>
      </p:sp>
      <p:pic>
        <p:nvPicPr>
          <p:cNvPr id="323" name="Google Shape;323;p40"/>
          <p:cNvPicPr preferRelativeResize="0"/>
          <p:nvPr/>
        </p:nvPicPr>
        <p:blipFill>
          <a:blip r:embed="rId3">
            <a:alphaModFix/>
          </a:blip>
          <a:stretch>
            <a:fillRect/>
          </a:stretch>
        </p:blipFill>
        <p:spPr>
          <a:xfrm>
            <a:off x="48975" y="992475"/>
            <a:ext cx="4009274" cy="3407900"/>
          </a:xfrm>
          <a:prstGeom prst="rect">
            <a:avLst/>
          </a:prstGeom>
          <a:noFill/>
          <a:ln>
            <a:noFill/>
          </a:ln>
        </p:spPr>
      </p:pic>
      <p:sp>
        <p:nvSpPr>
          <p:cNvPr id="324" name="Google Shape;324;p40"/>
          <p:cNvSpPr txBox="1"/>
          <p:nvPr/>
        </p:nvSpPr>
        <p:spPr>
          <a:xfrm>
            <a:off x="3258700" y="1955000"/>
            <a:ext cx="3033600" cy="978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4800">
                <a:solidFill>
                  <a:schemeClr val="accent1"/>
                </a:solidFill>
                <a:latin typeface="Montserrat"/>
                <a:ea typeface="Montserrat"/>
                <a:cs typeface="Montserrat"/>
                <a:sym typeface="Montserrat"/>
              </a:rPr>
              <a:t>Ethers.js</a:t>
            </a:r>
            <a:endParaRPr b="1" sz="4800">
              <a:solidFill>
                <a:schemeClr val="accent1"/>
              </a:solidFill>
              <a:latin typeface="Montserrat"/>
              <a:ea typeface="Montserrat"/>
              <a:cs typeface="Montserrat"/>
              <a:sym typeface="Montserrat"/>
            </a:endParaRPr>
          </a:p>
          <a:p>
            <a:pPr indent="0" lvl="0" marL="0" rtl="0" algn="l">
              <a:spcBef>
                <a:spcPts val="600"/>
              </a:spcBef>
              <a:spcAft>
                <a:spcPts val="0"/>
              </a:spcAft>
              <a:buNone/>
            </a:pPr>
            <a:r>
              <a:t/>
            </a:r>
            <a:endParaRPr sz="3600">
              <a:solidFill>
                <a:schemeClr val="accent1"/>
              </a:solidFill>
              <a:latin typeface="Montserrat Light"/>
              <a:ea typeface="Montserrat Light"/>
              <a:cs typeface="Montserrat Light"/>
              <a:sym typeface="Montserrat Light"/>
            </a:endParaRPr>
          </a:p>
        </p:txBody>
      </p:sp>
      <p:pic>
        <p:nvPicPr>
          <p:cNvPr id="325" name="Google Shape;325;p40"/>
          <p:cNvPicPr preferRelativeResize="0"/>
          <p:nvPr/>
        </p:nvPicPr>
        <p:blipFill>
          <a:blip r:embed="rId4">
            <a:alphaModFix/>
          </a:blip>
          <a:stretch>
            <a:fillRect/>
          </a:stretch>
        </p:blipFill>
        <p:spPr>
          <a:xfrm>
            <a:off x="6158925" y="1381839"/>
            <a:ext cx="2764500" cy="22774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23"/>
                                        </p:tgtEl>
                                      </p:cBhvr>
                                    </p:animEffect>
                                    <p:set>
                                      <p:cBhvr>
                                        <p:cTn dur="1" fill="hold">
                                          <p:stCondLst>
                                            <p:cond delay="0"/>
                                          </p:stCondLst>
                                        </p:cTn>
                                        <p:tgtEl>
                                          <p:spTgt spid="3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24"/>
                                        </p:tgtEl>
                                      </p:cBhvr>
                                    </p:animEffect>
                                    <p:set>
                                      <p:cBhvr>
                                        <p:cTn dur="1" fill="hold">
                                          <p:stCondLst>
                                            <p:cond delay="0"/>
                                          </p:stCondLst>
                                        </p:cTn>
                                        <p:tgtEl>
                                          <p:spTgt spid="3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25"/>
                                        </p:tgtEl>
                                      </p:cBhvr>
                                    </p:animEffect>
                                    <p:set>
                                      <p:cBhvr>
                                        <p:cTn dur="1" fill="hold">
                                          <p:stCondLst>
                                            <p:cond delay="0"/>
                                          </p:stCondLst>
                                        </p:cTn>
                                        <p:tgtEl>
                                          <p:spTgt spid="3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41"/>
          <p:cNvPicPr preferRelativeResize="0"/>
          <p:nvPr/>
        </p:nvPicPr>
        <p:blipFill>
          <a:blip r:embed="rId3">
            <a:alphaModFix/>
          </a:blip>
          <a:stretch>
            <a:fillRect/>
          </a:stretch>
        </p:blipFill>
        <p:spPr>
          <a:xfrm>
            <a:off x="5584950" y="1266500"/>
            <a:ext cx="3298874" cy="2804050"/>
          </a:xfrm>
          <a:prstGeom prst="rect">
            <a:avLst/>
          </a:prstGeom>
          <a:noFill/>
          <a:ln>
            <a:noFill/>
          </a:ln>
        </p:spPr>
      </p:pic>
      <p:sp>
        <p:nvSpPr>
          <p:cNvPr id="332" name="Google Shape;332;p41"/>
          <p:cNvSpPr txBox="1"/>
          <p:nvPr/>
        </p:nvSpPr>
        <p:spPr>
          <a:xfrm>
            <a:off x="2661550" y="278900"/>
            <a:ext cx="41121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WEB3.JS</a:t>
            </a:r>
            <a:endParaRPr b="1" sz="2500">
              <a:solidFill>
                <a:schemeClr val="dk2"/>
              </a:solidFill>
              <a:latin typeface="Montserrat"/>
              <a:ea typeface="Montserrat"/>
              <a:cs typeface="Montserrat"/>
              <a:sym typeface="Montserrat"/>
            </a:endParaRPr>
          </a:p>
        </p:txBody>
      </p:sp>
      <p:sp>
        <p:nvSpPr>
          <p:cNvPr id="333" name="Google Shape;333;p41"/>
          <p:cNvSpPr txBox="1"/>
          <p:nvPr/>
        </p:nvSpPr>
        <p:spPr>
          <a:xfrm>
            <a:off x="286050" y="7344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Decode RPC calls results.</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4" name="Google Shape;334;p41"/>
          <p:cNvSpPr txBox="1"/>
          <p:nvPr/>
        </p:nvSpPr>
        <p:spPr>
          <a:xfrm>
            <a:off x="286050" y="12678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Encode parameters.</a:t>
            </a:r>
            <a:endParaRPr sz="1800">
              <a:latin typeface="Montserrat Light"/>
              <a:ea typeface="Montserrat Light"/>
              <a:cs typeface="Montserrat Light"/>
              <a:sym typeface="Montserrat Light"/>
            </a:endParaRPr>
          </a:p>
        </p:txBody>
      </p:sp>
      <p:sp>
        <p:nvSpPr>
          <p:cNvPr id="335" name="Google Shape;335;p41"/>
          <p:cNvSpPr txBox="1"/>
          <p:nvPr/>
        </p:nvSpPr>
        <p:spPr>
          <a:xfrm>
            <a:off x="286050" y="18774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Make RPC requests.</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6" name="Google Shape;336;p41"/>
          <p:cNvSpPr txBox="1"/>
          <p:nvPr/>
        </p:nvSpPr>
        <p:spPr>
          <a:xfrm>
            <a:off x="286050" y="24108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Send transaction. Basically write operation.</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7" name="Google Shape;337;p41"/>
          <p:cNvSpPr txBox="1"/>
          <p:nvPr/>
        </p:nvSpPr>
        <p:spPr>
          <a:xfrm>
            <a:off x="286050" y="29442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Listen to events.</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8" name="Google Shape;338;p41"/>
          <p:cNvSpPr txBox="1"/>
          <p:nvPr/>
        </p:nvSpPr>
        <p:spPr>
          <a:xfrm>
            <a:off x="286050" y="34776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Get Ethereum user accounts.</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9" name="Google Shape;339;p41"/>
          <p:cNvSpPr txBox="1"/>
          <p:nvPr/>
        </p:nvSpPr>
        <p:spPr>
          <a:xfrm>
            <a:off x="286050" y="40110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Get Ethereum details and information.</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2"/>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Ethereum JSON-RPC REQUESTS</a:t>
            </a:r>
            <a:endParaRPr b="1" sz="2500">
              <a:solidFill>
                <a:schemeClr val="dk2"/>
              </a:solidFill>
              <a:latin typeface="Montserrat"/>
              <a:ea typeface="Montserrat"/>
              <a:cs typeface="Montserrat"/>
              <a:sym typeface="Montserrat"/>
            </a:endParaRPr>
          </a:p>
        </p:txBody>
      </p:sp>
      <p:graphicFrame>
        <p:nvGraphicFramePr>
          <p:cNvPr id="346" name="Google Shape;346;p42"/>
          <p:cNvGraphicFramePr/>
          <p:nvPr/>
        </p:nvGraphicFramePr>
        <p:xfrm>
          <a:off x="454800" y="1242900"/>
          <a:ext cx="3000000" cy="3000000"/>
        </p:xfrm>
        <a:graphic>
          <a:graphicData uri="http://schemas.openxmlformats.org/drawingml/2006/table">
            <a:tbl>
              <a:tblPr>
                <a:noFill/>
                <a:tableStyleId>{6399F0B3-0183-4BA5-92AF-3F63E719873D}</a:tableStyleId>
              </a:tblPr>
              <a:tblGrid>
                <a:gridCol w="8487675"/>
              </a:tblGrid>
              <a:tr h="3662700">
                <a:tc>
                  <a:txBody>
                    <a:bodyPr>
                      <a:noAutofit/>
                    </a:bodyPr>
                    <a:lstStyle/>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import </a:t>
                      </a:r>
                      <a:r>
                        <a:rPr lang="en-GB" sz="1800">
                          <a:solidFill>
                            <a:srgbClr val="A9B7C6"/>
                          </a:solidFill>
                          <a:highlight>
                            <a:srgbClr val="2B2B2B"/>
                          </a:highlight>
                          <a:latin typeface="Montserrat"/>
                          <a:ea typeface="Montserrat"/>
                          <a:cs typeface="Montserrat"/>
                          <a:sym typeface="Montserrat"/>
                        </a:rPr>
                        <a:t>Web3 </a:t>
                      </a:r>
                      <a:r>
                        <a:rPr lang="en-GB" sz="1800">
                          <a:solidFill>
                            <a:srgbClr val="CC7832"/>
                          </a:solidFill>
                          <a:highlight>
                            <a:srgbClr val="2B2B2B"/>
                          </a:highlight>
                          <a:latin typeface="Montserrat"/>
                          <a:ea typeface="Montserrat"/>
                          <a:cs typeface="Montserrat"/>
                          <a:sym typeface="Montserrat"/>
                        </a:rPr>
                        <a:t>from </a:t>
                      </a:r>
                      <a:r>
                        <a:rPr lang="en-GB" sz="1800">
                          <a:solidFill>
                            <a:srgbClr val="6A8759"/>
                          </a:solidFill>
                          <a:highlight>
                            <a:srgbClr val="2B2B2B"/>
                          </a:highlight>
                          <a:latin typeface="Montserrat"/>
                          <a:ea typeface="Montserrat"/>
                          <a:cs typeface="Montserrat"/>
                          <a:sym typeface="Montserrat"/>
                        </a:rPr>
                        <a:t>'web3'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import </a:t>
                      </a:r>
                      <a:r>
                        <a:rPr lang="en-GB" sz="1800">
                          <a:solidFill>
                            <a:srgbClr val="9876AA"/>
                          </a:solidFill>
                          <a:highlight>
                            <a:srgbClr val="2B2B2B"/>
                          </a:highlight>
                          <a:latin typeface="Montserrat"/>
                          <a:ea typeface="Montserrat"/>
                          <a:cs typeface="Montserrat"/>
                          <a:sym typeface="Montserrat"/>
                        </a:rPr>
                        <a:t>superheroesABI </a:t>
                      </a:r>
                      <a:r>
                        <a:rPr lang="en-GB" sz="1800">
                          <a:solidFill>
                            <a:srgbClr val="CC7832"/>
                          </a:solidFill>
                          <a:highlight>
                            <a:srgbClr val="2B2B2B"/>
                          </a:highlight>
                          <a:latin typeface="Montserrat"/>
                          <a:ea typeface="Montserrat"/>
                          <a:cs typeface="Montserrat"/>
                          <a:sym typeface="Montserrat"/>
                        </a:rPr>
                        <a:t>from </a:t>
                      </a:r>
                      <a:r>
                        <a:rPr lang="en-GB" sz="1800">
                          <a:solidFill>
                            <a:srgbClr val="6A8759"/>
                          </a:solidFill>
                          <a:highlight>
                            <a:srgbClr val="2B2B2B"/>
                          </a:highlight>
                          <a:latin typeface="Montserrat"/>
                          <a:ea typeface="Montserrat"/>
                          <a:cs typeface="Montserrat"/>
                          <a:sym typeface="Montserrat"/>
                        </a:rPr>
                        <a:t>'./build/contracts/Superheroes.json'</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web3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functionABI = </a:t>
                      </a:r>
                      <a:r>
                        <a:rPr lang="en-GB" sz="1800">
                          <a:solidFill>
                            <a:srgbClr val="9876AA"/>
                          </a:solidFill>
                          <a:highlight>
                            <a:srgbClr val="2B2B2B"/>
                          </a:highlight>
                          <a:latin typeface="Montserrat"/>
                          <a:ea typeface="Montserrat"/>
                          <a:cs typeface="Montserrat"/>
                          <a:sym typeface="Montserrat"/>
                        </a:rPr>
                        <a:t>superheroesABI</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abi</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find</a:t>
                      </a:r>
                      <a:r>
                        <a:rPr lang="en-GB" sz="1800">
                          <a:solidFill>
                            <a:srgbClr val="A9B7C6"/>
                          </a:solidFill>
                          <a:highlight>
                            <a:srgbClr val="2B2B2B"/>
                          </a:highlight>
                          <a:latin typeface="Montserrat"/>
                          <a:ea typeface="Montserrat"/>
                          <a:cs typeface="Montserrat"/>
                          <a:sym typeface="Montserrat"/>
                        </a:rPr>
                        <a:t>((abiItem) =&gt;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return </a:t>
                      </a:r>
                      <a:r>
                        <a:rPr lang="en-GB" sz="1800">
                          <a:solidFill>
                            <a:srgbClr val="A9B7C6"/>
                          </a:solidFill>
                          <a:highlight>
                            <a:srgbClr val="2B2B2B"/>
                          </a:highlight>
                          <a:latin typeface="Montserrat"/>
                          <a:ea typeface="Montserrat"/>
                          <a:cs typeface="Montserrat"/>
                          <a:sym typeface="Montserrat"/>
                        </a:rPr>
                        <a:t>abiItem.</a:t>
                      </a:r>
                      <a:r>
                        <a:rPr lang="en-GB" sz="1800">
                          <a:solidFill>
                            <a:srgbClr val="9876AA"/>
                          </a:solidFill>
                          <a:highlight>
                            <a:srgbClr val="2B2B2B"/>
                          </a:highlight>
                          <a:latin typeface="Montserrat"/>
                          <a:ea typeface="Montserrat"/>
                          <a:cs typeface="Montserrat"/>
                          <a:sym typeface="Montserrat"/>
                        </a:rPr>
                        <a:t>name </a:t>
                      </a:r>
                      <a:r>
                        <a:rPr lang="en-GB" sz="1800">
                          <a:solidFill>
                            <a:srgbClr val="A9B7C6"/>
                          </a:solidFill>
                          <a:highlight>
                            <a:srgbClr val="2B2B2B"/>
                          </a:highlight>
                          <a:latin typeface="Montserrat"/>
                          <a:ea typeface="Montserrat"/>
                          <a:cs typeface="Montserrat"/>
                          <a:sym typeface="Montserrat"/>
                        </a:rPr>
                        <a:t>=== route.</a:t>
                      </a:r>
                      <a:r>
                        <a:rPr lang="en-GB" sz="1800">
                          <a:solidFill>
                            <a:srgbClr val="9876AA"/>
                          </a:solidFill>
                          <a:highlight>
                            <a:srgbClr val="2B2B2B"/>
                          </a:highlight>
                          <a:latin typeface="Montserrat"/>
                          <a:ea typeface="Montserrat"/>
                          <a:cs typeface="Montserrat"/>
                          <a:sym typeface="Montserrat"/>
                        </a:rPr>
                        <a:t>data</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‘getHero’</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decoded = </a:t>
                      </a:r>
                      <a:r>
                        <a:rPr lang="en-GB" sz="1800">
                          <a:solidFill>
                            <a:srgbClr val="A9B7C6"/>
                          </a:solidFill>
                          <a:highlight>
                            <a:srgbClr val="2B2B2B"/>
                          </a:highlight>
                          <a:latin typeface="Montserrat"/>
                          <a:ea typeface="Montserrat"/>
                          <a:cs typeface="Montserrat"/>
                          <a:sym typeface="Montserrat"/>
                        </a:rPr>
                        <a:t>web3.eth.</a:t>
                      </a:r>
                      <a:r>
                        <a:rPr lang="en-GB" sz="1800">
                          <a:solidFill>
                            <a:srgbClr val="9876AA"/>
                          </a:solidFill>
                          <a:highlight>
                            <a:srgbClr val="2B2B2B"/>
                          </a:highlight>
                          <a:latin typeface="Montserrat"/>
                          <a:ea typeface="Montserrat"/>
                          <a:cs typeface="Montserrat"/>
                          <a:sym typeface="Montserrat"/>
                        </a:rPr>
                        <a:t>abi</a:t>
                      </a:r>
                      <a:r>
                        <a:rPr lang="en-GB" sz="1800">
                          <a:solidFill>
                            <a:srgbClr val="A9B7C6"/>
                          </a:solidFill>
                          <a:highlight>
                            <a:srgbClr val="2B2B2B"/>
                          </a:highlight>
                          <a:latin typeface="Montserrat"/>
                          <a:ea typeface="Montserrat"/>
                          <a:cs typeface="Montserrat"/>
                          <a:sym typeface="Montserrat"/>
                        </a:rPr>
                        <a:t>.decodeParameters(functionABI.</a:t>
                      </a:r>
                      <a:r>
                        <a:rPr lang="en-GB" sz="1800">
                          <a:solidFill>
                            <a:srgbClr val="9876AA"/>
                          </a:solidFill>
                          <a:highlight>
                            <a:srgbClr val="2B2B2B"/>
                          </a:highlight>
                          <a:latin typeface="Montserrat"/>
                          <a:ea typeface="Montserrat"/>
                          <a:cs typeface="Montserrat"/>
                          <a:sym typeface="Montserrat"/>
                        </a:rPr>
                        <a:t>outputs</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result)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47" name="Google Shape;347;p42"/>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Decoding</a:t>
            </a:r>
            <a:r>
              <a:rPr lang="en-GB" sz="2200">
                <a:solidFill>
                  <a:schemeClr val="dk2"/>
                </a:solidFill>
                <a:latin typeface="Montserrat"/>
                <a:ea typeface="Montserrat"/>
                <a:cs typeface="Montserrat"/>
                <a:sym typeface="Montserrat"/>
              </a:rPr>
              <a:t> the result with Web3JS</a:t>
            </a:r>
            <a:endParaRPr sz="2200">
              <a:solidFill>
                <a:srgbClr val="FE6A23"/>
              </a:solidFill>
              <a:latin typeface="Montserrat"/>
              <a:ea typeface="Montserrat"/>
              <a:cs typeface="Montserrat"/>
              <a:sym typeface="Montserrat"/>
            </a:endParaRPr>
          </a:p>
        </p:txBody>
      </p:sp>
      <p:sp>
        <p:nvSpPr>
          <p:cNvPr id="348" name="Google Shape;348;p42"/>
          <p:cNvSpPr/>
          <p:nvPr/>
        </p:nvSpPr>
        <p:spPr>
          <a:xfrm>
            <a:off x="507650" y="1349275"/>
            <a:ext cx="3187800" cy="3009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507650" y="1650175"/>
            <a:ext cx="75312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507650" y="1977475"/>
            <a:ext cx="3274200" cy="35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507650" y="2571750"/>
            <a:ext cx="6733200" cy="838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2504200" y="3646625"/>
            <a:ext cx="3744900" cy="35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a:off x="6249100" y="3646625"/>
            <a:ext cx="2353200" cy="35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551250" y="3926625"/>
            <a:ext cx="656100" cy="35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48"/>
                                        </p:tgtEl>
                                      </p:cBhvr>
                                    </p:animEffect>
                                    <p:set>
                                      <p:cBhvr>
                                        <p:cTn dur="1" fill="hold">
                                          <p:stCondLst>
                                            <p:cond delay="0"/>
                                          </p:stCondLst>
                                        </p:cTn>
                                        <p:tgtEl>
                                          <p:spTgt spid="3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49"/>
                                        </p:tgtEl>
                                      </p:cBhvr>
                                    </p:animEffect>
                                    <p:set>
                                      <p:cBhvr>
                                        <p:cTn dur="1" fill="hold">
                                          <p:stCondLst>
                                            <p:cond delay="0"/>
                                          </p:stCondLst>
                                        </p:cTn>
                                        <p:tgtEl>
                                          <p:spTgt spid="3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0"/>
                                        </p:tgtEl>
                                      </p:cBhvr>
                                    </p:animEffect>
                                    <p:set>
                                      <p:cBhvr>
                                        <p:cTn dur="1" fill="hold">
                                          <p:stCondLst>
                                            <p:cond delay="0"/>
                                          </p:stCondLst>
                                        </p:cTn>
                                        <p:tgtEl>
                                          <p:spTgt spid="3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1"/>
                                        </p:tgtEl>
                                      </p:cBhvr>
                                    </p:animEffect>
                                    <p:set>
                                      <p:cBhvr>
                                        <p:cTn dur="1" fill="hold">
                                          <p:stCondLst>
                                            <p:cond delay="0"/>
                                          </p:stCondLst>
                                        </p:cTn>
                                        <p:tgtEl>
                                          <p:spTgt spid="3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2"/>
                                        </p:tgtEl>
                                      </p:cBhvr>
                                    </p:animEffect>
                                    <p:set>
                                      <p:cBhvr>
                                        <p:cTn dur="1" fill="hold">
                                          <p:stCondLst>
                                            <p:cond delay="0"/>
                                          </p:stCondLst>
                                        </p:cTn>
                                        <p:tgtEl>
                                          <p:spTgt spid="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3"/>
                                        </p:tgtEl>
                                      </p:cBhvr>
                                    </p:animEffect>
                                    <p:set>
                                      <p:cBhvr>
                                        <p:cTn dur="1" fill="hold">
                                          <p:stCondLst>
                                            <p:cond delay="0"/>
                                          </p:stCondLst>
                                        </p:cTn>
                                        <p:tgtEl>
                                          <p:spTgt spid="3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3"/>
          <p:cNvSpPr txBox="1"/>
          <p:nvPr/>
        </p:nvSpPr>
        <p:spPr>
          <a:xfrm>
            <a:off x="521800" y="278900"/>
            <a:ext cx="739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Getting callable ABI with WEB3 </a:t>
            </a:r>
            <a:endParaRPr b="1" sz="2500">
              <a:solidFill>
                <a:schemeClr val="dk2"/>
              </a:solidFill>
              <a:latin typeface="Montserrat"/>
              <a:ea typeface="Montserrat"/>
              <a:cs typeface="Montserrat"/>
              <a:sym typeface="Montserrat"/>
            </a:endParaRPr>
          </a:p>
        </p:txBody>
      </p:sp>
      <p:graphicFrame>
        <p:nvGraphicFramePr>
          <p:cNvPr id="361" name="Google Shape;361;p43"/>
          <p:cNvGraphicFramePr/>
          <p:nvPr/>
        </p:nvGraphicFramePr>
        <p:xfrm>
          <a:off x="366900" y="968725"/>
          <a:ext cx="3000000" cy="3000000"/>
        </p:xfrm>
        <a:graphic>
          <a:graphicData uri="http://schemas.openxmlformats.org/drawingml/2006/table">
            <a:tbl>
              <a:tblPr>
                <a:noFill/>
                <a:tableStyleId>{6399F0B3-0183-4BA5-92AF-3F63E719873D}</a:tableStyleId>
              </a:tblPr>
              <a:tblGrid>
                <a:gridCol w="8410200"/>
              </a:tblGrid>
              <a:tr h="2629350">
                <a:tc>
                  <a:txBody>
                    <a:bodyPr>
                      <a:noAutofit/>
                    </a:bodyPr>
                    <a:lstStyle/>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import </a:t>
                      </a:r>
                      <a:r>
                        <a:rPr lang="en-GB" sz="1800">
                          <a:solidFill>
                            <a:srgbClr val="A9B7C6"/>
                          </a:solidFill>
                          <a:highlight>
                            <a:srgbClr val="2B2B2B"/>
                          </a:highlight>
                          <a:latin typeface="Montserrat"/>
                          <a:ea typeface="Montserrat"/>
                          <a:cs typeface="Montserrat"/>
                          <a:sym typeface="Montserrat"/>
                        </a:rPr>
                        <a:t>Web3 </a:t>
                      </a:r>
                      <a:r>
                        <a:rPr lang="en-GB" sz="1800">
                          <a:solidFill>
                            <a:srgbClr val="CC7832"/>
                          </a:solidFill>
                          <a:highlight>
                            <a:srgbClr val="2B2B2B"/>
                          </a:highlight>
                          <a:latin typeface="Montserrat"/>
                          <a:ea typeface="Montserrat"/>
                          <a:cs typeface="Montserrat"/>
                          <a:sym typeface="Montserrat"/>
                        </a:rPr>
                        <a:t>from </a:t>
                      </a:r>
                      <a:r>
                        <a:rPr lang="en-GB" sz="1800">
                          <a:solidFill>
                            <a:srgbClr val="6A8759"/>
                          </a:solidFill>
                          <a:highlight>
                            <a:srgbClr val="2B2B2B"/>
                          </a:highlight>
                          <a:latin typeface="Montserrat"/>
                          <a:ea typeface="Montserrat"/>
                          <a:cs typeface="Montserrat"/>
                          <a:sym typeface="Montserrat"/>
                        </a:rPr>
                        <a:t>'web3'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import </a:t>
                      </a:r>
                      <a:r>
                        <a:rPr lang="en-GB" sz="1800">
                          <a:solidFill>
                            <a:srgbClr val="9876AA"/>
                          </a:solidFill>
                          <a:highlight>
                            <a:srgbClr val="2B2B2B"/>
                          </a:highlight>
                          <a:latin typeface="Montserrat"/>
                          <a:ea typeface="Montserrat"/>
                          <a:cs typeface="Montserrat"/>
                          <a:sym typeface="Montserrat"/>
                        </a:rPr>
                        <a:t>superheroesABI </a:t>
                      </a:r>
                      <a:r>
                        <a:rPr lang="en-GB" sz="1800">
                          <a:solidFill>
                            <a:srgbClr val="CC7832"/>
                          </a:solidFill>
                          <a:highlight>
                            <a:srgbClr val="2B2B2B"/>
                          </a:highlight>
                          <a:latin typeface="Montserrat"/>
                          <a:ea typeface="Montserrat"/>
                          <a:cs typeface="Montserrat"/>
                          <a:sym typeface="Montserrat"/>
                        </a:rPr>
                        <a:t>from </a:t>
                      </a:r>
                      <a:r>
                        <a:rPr lang="en-GB" sz="1800">
                          <a:solidFill>
                            <a:srgbClr val="6A8759"/>
                          </a:solidFill>
                          <a:highlight>
                            <a:srgbClr val="2B2B2B"/>
                          </a:highlight>
                          <a:latin typeface="Montserrat"/>
                          <a:ea typeface="Montserrat"/>
                          <a:cs typeface="Montserrat"/>
                          <a:sym typeface="Montserrat"/>
                        </a:rPr>
                        <a:t>'./build/contracts/Superheroes.json'</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web3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myContract: </a:t>
                      </a:r>
                      <a:r>
                        <a:rPr lang="en-GB" sz="1800">
                          <a:solidFill>
                            <a:srgbClr val="CC7832"/>
                          </a:solidFill>
                          <a:highlight>
                            <a:srgbClr val="2B2B2B"/>
                          </a:highlight>
                          <a:latin typeface="Montserrat"/>
                          <a:ea typeface="Montserrat"/>
                          <a:cs typeface="Montserrat"/>
                          <a:sym typeface="Montserrat"/>
                        </a:rPr>
                        <a:t>any </a:t>
                      </a: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web3.eth.Contract(</a:t>
                      </a:r>
                      <a:endParaRPr sz="1800">
                        <a:solidFill>
                          <a:srgbClr val="A9B7C6"/>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9876AA"/>
                          </a:solidFill>
                          <a:highlight>
                            <a:srgbClr val="2B2B2B"/>
                          </a:highlight>
                          <a:latin typeface="Montserrat"/>
                          <a:ea typeface="Montserrat"/>
                          <a:cs typeface="Montserrat"/>
                          <a:sym typeface="Montserrat"/>
                        </a:rPr>
                        <a:t>    superheroesABI</a:t>
                      </a:r>
                      <a:r>
                        <a:rPr lang="en-GB" sz="1800">
                          <a:solidFill>
                            <a:srgbClr val="CC7832"/>
                          </a:solidFill>
                          <a:highlight>
                            <a:srgbClr val="2B2B2B"/>
                          </a:highlight>
                          <a:latin typeface="Montserrat"/>
                          <a:ea typeface="Montserrat"/>
                          <a:cs typeface="Montserrat"/>
                          <a:sym typeface="Montserrat"/>
                        </a:rPr>
                        <a:t>, </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'http://localhost:7445/'</a:t>
                      </a:r>
                      <a:endParaRPr sz="1800">
                        <a:solidFill>
                          <a:srgbClr val="6A8759"/>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62" name="Google Shape;362;p43"/>
          <p:cNvSpPr/>
          <p:nvPr/>
        </p:nvSpPr>
        <p:spPr>
          <a:xfrm>
            <a:off x="407375" y="1070600"/>
            <a:ext cx="30660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407375" y="1503875"/>
            <a:ext cx="75126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407375" y="2741150"/>
            <a:ext cx="5769900" cy="149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407375" y="2258725"/>
            <a:ext cx="3542700" cy="356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521800" y="3049150"/>
            <a:ext cx="2079300" cy="356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634925" y="3473975"/>
            <a:ext cx="2692800" cy="356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2"/>
                                        </p:tgtEl>
                                      </p:cBhvr>
                                    </p:animEffect>
                                    <p:set>
                                      <p:cBhvr>
                                        <p:cTn dur="1" fill="hold">
                                          <p:stCondLst>
                                            <p:cond delay="0"/>
                                          </p:stCondLst>
                                        </p:cTn>
                                        <p:tgtEl>
                                          <p:spTgt spid="3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3"/>
                                        </p:tgtEl>
                                      </p:cBhvr>
                                    </p:animEffect>
                                    <p:set>
                                      <p:cBhvr>
                                        <p:cTn dur="1" fill="hold">
                                          <p:stCondLst>
                                            <p:cond delay="0"/>
                                          </p:stCondLst>
                                        </p:cTn>
                                        <p:tgtEl>
                                          <p:spTgt spid="3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5"/>
                                        </p:tgtEl>
                                      </p:cBhvr>
                                    </p:animEffect>
                                    <p:set>
                                      <p:cBhvr>
                                        <p:cTn dur="1" fill="hold">
                                          <p:stCondLst>
                                            <p:cond delay="0"/>
                                          </p:stCondLst>
                                        </p:cTn>
                                        <p:tgtEl>
                                          <p:spTgt spid="3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4"/>
                                        </p:tgtEl>
                                      </p:cBhvr>
                                    </p:animEffect>
                                    <p:set>
                                      <p:cBhvr>
                                        <p:cTn dur="1" fill="hold">
                                          <p:stCondLst>
                                            <p:cond delay="0"/>
                                          </p:stCondLst>
                                        </p:cTn>
                                        <p:tgtEl>
                                          <p:spTgt spid="3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4"/>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Calling contract functions</a:t>
            </a:r>
            <a:endParaRPr b="1" sz="2500">
              <a:solidFill>
                <a:schemeClr val="dk2"/>
              </a:solidFill>
              <a:latin typeface="Montserrat"/>
              <a:ea typeface="Montserrat"/>
              <a:cs typeface="Montserrat"/>
              <a:sym typeface="Montserrat"/>
            </a:endParaRPr>
          </a:p>
        </p:txBody>
      </p:sp>
      <p:graphicFrame>
        <p:nvGraphicFramePr>
          <p:cNvPr id="374" name="Google Shape;374;p44"/>
          <p:cNvGraphicFramePr/>
          <p:nvPr/>
        </p:nvGraphicFramePr>
        <p:xfrm>
          <a:off x="366900" y="1425925"/>
          <a:ext cx="3000000" cy="3000000"/>
        </p:xfrm>
        <a:graphic>
          <a:graphicData uri="http://schemas.openxmlformats.org/drawingml/2006/table">
            <a:tbl>
              <a:tblPr>
                <a:noFill/>
                <a:tableStyleId>{6399F0B3-0183-4BA5-92AF-3F63E719873D}</a:tableStyleId>
              </a:tblPr>
              <a:tblGrid>
                <a:gridCol w="8410200"/>
              </a:tblGrid>
              <a:tr h="552975">
                <a:tc>
                  <a:txBody>
                    <a:bodyPr>
                      <a:noAutofit/>
                    </a:bodyPr>
                    <a:lstStyle/>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myContract.</a:t>
                      </a:r>
                      <a:r>
                        <a:rPr lang="en-GB" sz="1800">
                          <a:solidFill>
                            <a:srgbClr val="9876AA"/>
                          </a:solidFill>
                          <a:highlight>
                            <a:srgbClr val="2B2B2B"/>
                          </a:highlight>
                          <a:latin typeface="Montserrat"/>
                          <a:ea typeface="Montserrat"/>
                          <a:cs typeface="Montserrat"/>
                          <a:sym typeface="Montserrat"/>
                        </a:rPr>
                        <a:t>methods</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getHeroes</a:t>
                      </a:r>
                      <a:r>
                        <a:rPr lang="en-GB" sz="1800">
                          <a:solidFill>
                            <a:srgbClr val="A9B7C6"/>
                          </a:solidFill>
                          <a:highlight>
                            <a:srgbClr val="2B2B2B"/>
                          </a:highlight>
                          <a:latin typeface="Montserrat"/>
                          <a:ea typeface="Montserrat"/>
                          <a:cs typeface="Montserrat"/>
                          <a:sym typeface="Montserrat"/>
                        </a:rPr>
                        <a:t>()</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call</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graphicFrame>
        <p:nvGraphicFramePr>
          <p:cNvPr id="375" name="Google Shape;375;p44"/>
          <p:cNvGraphicFramePr/>
          <p:nvPr/>
        </p:nvGraphicFramePr>
        <p:xfrm>
          <a:off x="366900" y="3061375"/>
          <a:ext cx="3000000" cy="3000000"/>
        </p:xfrm>
        <a:graphic>
          <a:graphicData uri="http://schemas.openxmlformats.org/drawingml/2006/table">
            <a:tbl>
              <a:tblPr>
                <a:noFill/>
                <a:tableStyleId>{6399F0B3-0183-4BA5-92AF-3F63E719873D}</a:tableStyleId>
              </a:tblPr>
              <a:tblGrid>
                <a:gridCol w="8410200"/>
              </a:tblGrid>
              <a:tr h="552975">
                <a:tc>
                  <a:txBody>
                    <a:bodyPr>
                      <a:noAutofit/>
                    </a:bodyPr>
                    <a:lstStyle/>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myContract.</a:t>
                      </a:r>
                      <a:r>
                        <a:rPr lang="en-GB" sz="1800">
                          <a:solidFill>
                            <a:srgbClr val="9876AA"/>
                          </a:solidFill>
                          <a:highlight>
                            <a:srgbClr val="2B2B2B"/>
                          </a:highlight>
                          <a:latin typeface="Montserrat"/>
                          <a:ea typeface="Montserrat"/>
                          <a:cs typeface="Montserrat"/>
                          <a:sym typeface="Montserrat"/>
                        </a:rPr>
                        <a:t>methods</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getHeroe</a:t>
                      </a:r>
                      <a:r>
                        <a:rPr lang="en-GB" sz="1800">
                          <a:solidFill>
                            <a:srgbClr val="A9B7C6"/>
                          </a:solidFill>
                          <a:highlight>
                            <a:srgbClr val="2B2B2B"/>
                          </a:highlight>
                          <a:latin typeface="Montserrat"/>
                          <a:ea typeface="Montserrat"/>
                          <a:cs typeface="Montserrat"/>
                          <a:sym typeface="Montserrat"/>
                        </a:rPr>
                        <a:t>(10)</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call</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76" name="Google Shape;376;p44"/>
          <p:cNvSpPr txBox="1"/>
          <p:nvPr/>
        </p:nvSpPr>
        <p:spPr>
          <a:xfrm>
            <a:off x="366900" y="928613"/>
            <a:ext cx="53274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operations</a:t>
            </a:r>
            <a:endParaRPr sz="2200">
              <a:solidFill>
                <a:schemeClr val="dk2"/>
              </a:solidFill>
              <a:latin typeface="Montserrat"/>
              <a:ea typeface="Montserrat"/>
              <a:cs typeface="Montserrat"/>
              <a:sym typeface="Montserrat"/>
            </a:endParaRPr>
          </a:p>
        </p:txBody>
      </p:sp>
      <p:sp>
        <p:nvSpPr>
          <p:cNvPr id="377" name="Google Shape;377;p44"/>
          <p:cNvSpPr txBox="1"/>
          <p:nvPr/>
        </p:nvSpPr>
        <p:spPr>
          <a:xfrm>
            <a:off x="366900" y="2605013"/>
            <a:ext cx="53274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with parameters</a:t>
            </a:r>
            <a:endParaRPr sz="22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5"/>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Calling contract functions</a:t>
            </a:r>
            <a:endParaRPr b="1" sz="2500">
              <a:solidFill>
                <a:schemeClr val="dk2"/>
              </a:solidFill>
              <a:latin typeface="Montserrat"/>
              <a:ea typeface="Montserrat"/>
              <a:cs typeface="Montserrat"/>
              <a:sym typeface="Montserrat"/>
            </a:endParaRPr>
          </a:p>
        </p:txBody>
      </p:sp>
      <p:graphicFrame>
        <p:nvGraphicFramePr>
          <p:cNvPr id="384" name="Google Shape;384;p45"/>
          <p:cNvGraphicFramePr/>
          <p:nvPr/>
        </p:nvGraphicFramePr>
        <p:xfrm>
          <a:off x="366900" y="1232575"/>
          <a:ext cx="3000000" cy="3000000"/>
        </p:xfrm>
        <a:graphic>
          <a:graphicData uri="http://schemas.openxmlformats.org/drawingml/2006/table">
            <a:tbl>
              <a:tblPr>
                <a:noFill/>
                <a:tableStyleId>{6399F0B3-0183-4BA5-92AF-3F63E719873D}</a:tableStyleId>
              </a:tblPr>
              <a:tblGrid>
                <a:gridCol w="8410200"/>
              </a:tblGrid>
              <a:tr h="3466650">
                <a:tc>
                  <a:txBody>
                    <a:bodyPr>
                      <a:noAutofit/>
                    </a:bodyPr>
                    <a:lstStyle/>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myContract.</a:t>
                      </a:r>
                      <a:r>
                        <a:rPr lang="en-GB" sz="1800">
                          <a:solidFill>
                            <a:srgbClr val="9876AA"/>
                          </a:solidFill>
                          <a:highlight>
                            <a:srgbClr val="2B2B2B"/>
                          </a:highlight>
                          <a:latin typeface="Montserrat"/>
                          <a:ea typeface="Montserrat"/>
                          <a:cs typeface="Montserrat"/>
                          <a:sym typeface="Montserrat"/>
                        </a:rPr>
                        <a:t>methods</a:t>
                      </a:r>
                      <a:endParaRPr sz="1800">
                        <a:solidFill>
                          <a:srgbClr val="9876AA"/>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FFC66D"/>
                          </a:solidFill>
                          <a:highlight>
                            <a:srgbClr val="2B2B2B"/>
                          </a:highlight>
                          <a:latin typeface="Montserrat"/>
                          <a:ea typeface="Montserrat"/>
                          <a:cs typeface="Montserrat"/>
                          <a:sym typeface="Montserrat"/>
                        </a:rPr>
                        <a:t>addHero</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'Super man'</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'http://test.com/avatar'</a:t>
                      </a:r>
                      <a:r>
                        <a:rPr lang="en-GB" sz="1800">
                          <a:solidFill>
                            <a:srgbClr val="CC7832"/>
                          </a:solidFill>
                          <a:highlight>
                            <a:srgbClr val="2B2B2B"/>
                          </a:highlight>
                          <a:latin typeface="Montserrat"/>
                          <a:ea typeface="Montserrat"/>
                          <a:cs typeface="Montserrat"/>
                          <a:sym typeface="Montserrat"/>
                        </a:rPr>
                        <a:t>, </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'DC'</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'Some description here'</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FFC66D"/>
                          </a:solidFill>
                          <a:highlight>
                            <a:srgbClr val="2B2B2B"/>
                          </a:highlight>
                          <a:latin typeface="Montserrat"/>
                          <a:ea typeface="Montserrat"/>
                          <a:cs typeface="Montserrat"/>
                          <a:sym typeface="Montserrat"/>
                        </a:rPr>
                        <a:t>send</a:t>
                      </a:r>
                      <a:r>
                        <a:rPr lang="en-GB" sz="1800">
                          <a:solidFill>
                            <a:srgbClr val="A9B7C6"/>
                          </a:solidFill>
                          <a:highlight>
                            <a:srgbClr val="2B2B2B"/>
                          </a:highlight>
                          <a:latin typeface="Montserrat"/>
                          <a:ea typeface="Montserrat"/>
                          <a:cs typeface="Montserrat"/>
                          <a:sym typeface="Montserrat"/>
                        </a:rPr>
                        <a:t>(</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 from</a:t>
                      </a: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 </a:t>
                      </a:r>
                      <a:r>
                        <a:rPr lang="en-GB" sz="1800">
                          <a:solidFill>
                            <a:srgbClr val="D8D8D8"/>
                          </a:solidFill>
                          <a:highlight>
                            <a:srgbClr val="2B2B2B"/>
                          </a:highlight>
                          <a:latin typeface="Montserrat"/>
                          <a:ea typeface="Montserrat"/>
                          <a:cs typeface="Montserrat"/>
                          <a:sym typeface="Montserrat"/>
                        </a:rPr>
                        <a:t>web3</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eht</a:t>
                      </a:r>
                      <a:r>
                        <a:rPr lang="en-GB" sz="1800">
                          <a:solidFill>
                            <a:srgbClr val="A9B7C6"/>
                          </a:solidFill>
                          <a:highlight>
                            <a:srgbClr val="2B2B2B"/>
                          </a:highlight>
                          <a:latin typeface="Montserrat"/>
                          <a:ea typeface="Montserrat"/>
                          <a:cs typeface="Montserrat"/>
                          <a:sym typeface="Montserrat"/>
                        </a:rPr>
                        <a:t>.defaultAccount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85" name="Google Shape;385;p45"/>
          <p:cNvSpPr txBox="1"/>
          <p:nvPr/>
        </p:nvSpPr>
        <p:spPr>
          <a:xfrm>
            <a:off x="366900" y="776213"/>
            <a:ext cx="53274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Write</a:t>
            </a:r>
            <a:r>
              <a:rPr lang="en-GB" sz="2200">
                <a:solidFill>
                  <a:schemeClr val="dk2"/>
                </a:solidFill>
                <a:latin typeface="Montserrat"/>
                <a:ea typeface="Montserrat"/>
                <a:cs typeface="Montserrat"/>
                <a:sym typeface="Montserrat"/>
              </a:rPr>
              <a:t> operations, trasnactions</a:t>
            </a:r>
            <a:endParaRPr sz="2200">
              <a:solidFill>
                <a:schemeClr val="dk2"/>
              </a:solidFill>
              <a:latin typeface="Montserrat"/>
              <a:ea typeface="Montserrat"/>
              <a:cs typeface="Montserrat"/>
              <a:sym typeface="Montserrat"/>
            </a:endParaRPr>
          </a:p>
        </p:txBody>
      </p:sp>
      <p:sp>
        <p:nvSpPr>
          <p:cNvPr id="386" name="Google Shape;386;p45"/>
          <p:cNvSpPr/>
          <p:nvPr/>
        </p:nvSpPr>
        <p:spPr>
          <a:xfrm>
            <a:off x="655775" y="1660900"/>
            <a:ext cx="3768300" cy="1871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p:nvPr/>
        </p:nvSpPr>
        <p:spPr>
          <a:xfrm>
            <a:off x="655775" y="3579250"/>
            <a:ext cx="4057200" cy="896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p:nvPr/>
        </p:nvSpPr>
        <p:spPr>
          <a:xfrm>
            <a:off x="1652425" y="3800350"/>
            <a:ext cx="3013800" cy="395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6"/>
                                        </p:tgtEl>
                                      </p:cBhvr>
                                    </p:animEffect>
                                    <p:set>
                                      <p:cBhvr>
                                        <p:cTn dur="1" fill="hold">
                                          <p:stCondLst>
                                            <p:cond delay="0"/>
                                          </p:stCondLst>
                                        </p:cTn>
                                        <p:tgtEl>
                                          <p:spTgt spid="3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7"/>
                                        </p:tgtEl>
                                      </p:cBhvr>
                                    </p:animEffect>
                                    <p:set>
                                      <p:cBhvr>
                                        <p:cTn dur="1" fill="hold">
                                          <p:stCondLst>
                                            <p:cond delay="0"/>
                                          </p:stCondLst>
                                        </p:cTn>
                                        <p:tgtEl>
                                          <p:spTgt spid="3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8"/>
                                        </p:tgtEl>
                                      </p:cBhvr>
                                    </p:animEffect>
                                    <p:set>
                                      <p:cBhvr>
                                        <p:cTn dur="1" fill="hold">
                                          <p:stCondLst>
                                            <p:cond delay="0"/>
                                          </p:stCondLst>
                                        </p:cTn>
                                        <p:tgtEl>
                                          <p:spTgt spid="3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6"/>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Wallets and browser extensions</a:t>
            </a:r>
            <a:endParaRPr b="1" sz="2000">
              <a:solidFill>
                <a:schemeClr val="dk2"/>
              </a:solidFill>
              <a:latin typeface="Montserrat"/>
              <a:ea typeface="Montserrat"/>
              <a:cs typeface="Montserrat"/>
              <a:sym typeface="Montserrat"/>
            </a:endParaRPr>
          </a:p>
        </p:txBody>
      </p:sp>
      <p:pic>
        <p:nvPicPr>
          <p:cNvPr id="395" name="Google Shape;395;p46"/>
          <p:cNvPicPr preferRelativeResize="0"/>
          <p:nvPr/>
        </p:nvPicPr>
        <p:blipFill>
          <a:blip r:embed="rId3">
            <a:alphaModFix/>
          </a:blip>
          <a:stretch>
            <a:fillRect/>
          </a:stretch>
        </p:blipFill>
        <p:spPr>
          <a:xfrm>
            <a:off x="6764250" y="1811738"/>
            <a:ext cx="1838325" cy="1514475"/>
          </a:xfrm>
          <a:prstGeom prst="rect">
            <a:avLst/>
          </a:prstGeom>
          <a:noFill/>
          <a:ln>
            <a:noFill/>
          </a:ln>
        </p:spPr>
      </p:pic>
      <p:pic>
        <p:nvPicPr>
          <p:cNvPr id="396" name="Google Shape;396;p46"/>
          <p:cNvPicPr preferRelativeResize="0"/>
          <p:nvPr/>
        </p:nvPicPr>
        <p:blipFill rotWithShape="1">
          <a:blip r:embed="rId4">
            <a:alphaModFix/>
          </a:blip>
          <a:srcRect b="0" l="0" r="0" t="0"/>
          <a:stretch/>
        </p:blipFill>
        <p:spPr>
          <a:xfrm>
            <a:off x="384025" y="1632188"/>
            <a:ext cx="1966050" cy="1873600"/>
          </a:xfrm>
          <a:prstGeom prst="rect">
            <a:avLst/>
          </a:prstGeom>
          <a:noFill/>
          <a:ln>
            <a:noFill/>
          </a:ln>
        </p:spPr>
      </p:pic>
      <p:pic>
        <p:nvPicPr>
          <p:cNvPr id="397" name="Google Shape;397;p46"/>
          <p:cNvPicPr preferRelativeResize="0"/>
          <p:nvPr/>
        </p:nvPicPr>
        <p:blipFill>
          <a:blip r:embed="rId5">
            <a:alphaModFix/>
          </a:blip>
          <a:stretch>
            <a:fillRect/>
          </a:stretch>
        </p:blipFill>
        <p:spPr>
          <a:xfrm>
            <a:off x="2900762" y="1986232"/>
            <a:ext cx="3172600" cy="1165525"/>
          </a:xfrm>
          <a:prstGeom prst="rect">
            <a:avLst/>
          </a:prstGeom>
          <a:noFill/>
          <a:ln>
            <a:noFill/>
          </a:ln>
        </p:spPr>
      </p:pic>
      <p:pic>
        <p:nvPicPr>
          <p:cNvPr id="398" name="Google Shape;398;p46"/>
          <p:cNvPicPr preferRelativeResize="0"/>
          <p:nvPr/>
        </p:nvPicPr>
        <p:blipFill>
          <a:blip r:embed="rId6">
            <a:alphaModFix/>
          </a:blip>
          <a:stretch>
            <a:fillRect/>
          </a:stretch>
        </p:blipFill>
        <p:spPr>
          <a:xfrm>
            <a:off x="0" y="1405300"/>
            <a:ext cx="2560450" cy="2440050"/>
          </a:xfrm>
          <a:prstGeom prst="rect">
            <a:avLst/>
          </a:prstGeom>
          <a:noFill/>
          <a:ln>
            <a:noFill/>
          </a:ln>
        </p:spPr>
      </p:pic>
      <p:pic>
        <p:nvPicPr>
          <p:cNvPr id="399" name="Google Shape;399;p46"/>
          <p:cNvPicPr preferRelativeResize="0"/>
          <p:nvPr/>
        </p:nvPicPr>
        <p:blipFill>
          <a:blip r:embed="rId7">
            <a:alphaModFix/>
          </a:blip>
          <a:stretch>
            <a:fillRect/>
          </a:stretch>
        </p:blipFill>
        <p:spPr>
          <a:xfrm>
            <a:off x="2197763" y="1812289"/>
            <a:ext cx="4426169" cy="1626075"/>
          </a:xfrm>
          <a:prstGeom prst="rect">
            <a:avLst/>
          </a:prstGeom>
          <a:noFill/>
          <a:ln>
            <a:noFill/>
          </a:ln>
        </p:spPr>
      </p:pic>
      <p:pic>
        <p:nvPicPr>
          <p:cNvPr id="400" name="Google Shape;400;p46"/>
          <p:cNvPicPr preferRelativeResize="0"/>
          <p:nvPr/>
        </p:nvPicPr>
        <p:blipFill>
          <a:blip r:embed="rId3">
            <a:alphaModFix/>
          </a:blip>
          <a:stretch>
            <a:fillRect/>
          </a:stretch>
        </p:blipFill>
        <p:spPr>
          <a:xfrm>
            <a:off x="6546300" y="1564791"/>
            <a:ext cx="2274214" cy="187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98"/>
                                        </p:tgtEl>
                                      </p:cBhvr>
                                    </p:animEffect>
                                    <p:set>
                                      <p:cBhvr>
                                        <p:cTn dur="1" fill="hold">
                                          <p:stCondLst>
                                            <p:cond delay="0"/>
                                          </p:stCondLst>
                                        </p:cTn>
                                        <p:tgtEl>
                                          <p:spTgt spid="3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99"/>
                                        </p:tgtEl>
                                      </p:cBhvr>
                                    </p:animEffect>
                                    <p:set>
                                      <p:cBhvr>
                                        <p:cTn dur="1" fill="hold">
                                          <p:stCondLst>
                                            <p:cond delay="0"/>
                                          </p:stCondLst>
                                        </p:cTn>
                                        <p:tgtEl>
                                          <p:spTgt spid="3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00"/>
                                        </p:tgtEl>
                                      </p:cBhvr>
                                    </p:animEffect>
                                    <p:set>
                                      <p:cBhvr>
                                        <p:cTn dur="1" fill="hold">
                                          <p:stCondLst>
                                            <p:cond delay="0"/>
                                          </p:stCondLst>
                                        </p:cTn>
                                        <p:tgtEl>
                                          <p:spTgt spid="4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1151050" y="152400"/>
            <a:ext cx="6740950" cy="4453850"/>
          </a:xfrm>
          <a:prstGeom prst="rect">
            <a:avLst/>
          </a:prstGeom>
          <a:noFill/>
          <a:ln>
            <a:noFill/>
          </a:ln>
        </p:spPr>
      </p:pic>
      <p:pic>
        <p:nvPicPr>
          <p:cNvPr id="97" name="Google Shape;97;p20"/>
          <p:cNvPicPr preferRelativeResize="0"/>
          <p:nvPr/>
        </p:nvPicPr>
        <p:blipFill>
          <a:blip r:embed="rId4">
            <a:alphaModFix/>
          </a:blip>
          <a:stretch>
            <a:fillRect/>
          </a:stretch>
        </p:blipFill>
        <p:spPr>
          <a:xfrm>
            <a:off x="421100" y="0"/>
            <a:ext cx="8451258"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7"/>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MetaMask extension</a:t>
            </a:r>
            <a:endParaRPr b="1" sz="2000">
              <a:solidFill>
                <a:schemeClr val="dk2"/>
              </a:solidFill>
              <a:latin typeface="Montserrat"/>
              <a:ea typeface="Montserrat"/>
              <a:cs typeface="Montserrat"/>
              <a:sym typeface="Montserrat"/>
            </a:endParaRPr>
          </a:p>
        </p:txBody>
      </p:sp>
      <p:pic>
        <p:nvPicPr>
          <p:cNvPr id="407" name="Google Shape;407;p47"/>
          <p:cNvPicPr preferRelativeResize="0"/>
          <p:nvPr/>
        </p:nvPicPr>
        <p:blipFill rotWithShape="1">
          <a:blip r:embed="rId3">
            <a:alphaModFix/>
          </a:blip>
          <a:srcRect b="0" l="0" r="0" t="0"/>
          <a:stretch/>
        </p:blipFill>
        <p:spPr>
          <a:xfrm>
            <a:off x="5460875" y="1174007"/>
            <a:ext cx="3137875" cy="2990300"/>
          </a:xfrm>
          <a:prstGeom prst="rect">
            <a:avLst/>
          </a:prstGeom>
          <a:noFill/>
          <a:ln>
            <a:noFill/>
          </a:ln>
        </p:spPr>
      </p:pic>
      <p:sp>
        <p:nvSpPr>
          <p:cNvPr id="408" name="Google Shape;408;p47"/>
          <p:cNvSpPr txBox="1"/>
          <p:nvPr/>
        </p:nvSpPr>
        <p:spPr>
          <a:xfrm>
            <a:off x="286050" y="8106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Injects Web3JS instance into global variable.</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409" name="Google Shape;409;p47"/>
          <p:cNvSpPr txBox="1"/>
          <p:nvPr/>
        </p:nvSpPr>
        <p:spPr>
          <a:xfrm>
            <a:off x="286050" y="14202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Provides list of user accounts.</a:t>
            </a:r>
            <a:endParaRPr sz="1800">
              <a:latin typeface="Montserrat Light"/>
              <a:ea typeface="Montserrat Light"/>
              <a:cs typeface="Montserrat Light"/>
              <a:sym typeface="Montserrat Light"/>
            </a:endParaRPr>
          </a:p>
        </p:txBody>
      </p:sp>
      <p:sp>
        <p:nvSpPr>
          <p:cNvPr id="410" name="Google Shape;410;p47"/>
          <p:cNvSpPr txBox="1"/>
          <p:nvPr/>
        </p:nvSpPr>
        <p:spPr>
          <a:xfrm>
            <a:off x="286050" y="198985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Creates, stores SSH key pairs.</a:t>
            </a:r>
            <a:endParaRPr sz="1800">
              <a:latin typeface="Montserrat Light"/>
              <a:ea typeface="Montserrat Light"/>
              <a:cs typeface="Montserrat Light"/>
              <a:sym typeface="Montserrat Light"/>
            </a:endParaRPr>
          </a:p>
        </p:txBody>
      </p:sp>
      <p:sp>
        <p:nvSpPr>
          <p:cNvPr id="411" name="Google Shape;411;p47"/>
          <p:cNvSpPr txBox="1"/>
          <p:nvPr/>
        </p:nvSpPr>
        <p:spPr>
          <a:xfrm>
            <a:off x="286050" y="25629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Signs transactions with SSH keys.</a:t>
            </a:r>
            <a:endParaRPr sz="1800">
              <a:latin typeface="Montserrat Light"/>
              <a:ea typeface="Montserrat Light"/>
              <a:cs typeface="Montserrat Light"/>
              <a:sym typeface="Montserrat Light"/>
            </a:endParaRPr>
          </a:p>
        </p:txBody>
      </p:sp>
      <p:sp>
        <p:nvSpPr>
          <p:cNvPr id="412" name="Google Shape;412;p47"/>
          <p:cNvSpPr txBox="1"/>
          <p:nvPr/>
        </p:nvSpPr>
        <p:spPr>
          <a:xfrm>
            <a:off x="286050" y="30966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Chrome, Firefox and Opera.</a:t>
            </a:r>
            <a:endParaRPr sz="1800">
              <a:latin typeface="Montserrat Light"/>
              <a:ea typeface="Montserrat Light"/>
              <a:cs typeface="Montserrat Light"/>
              <a:sym typeface="Montserrat Light"/>
            </a:endParaRPr>
          </a:p>
        </p:txBody>
      </p:sp>
      <p:sp>
        <p:nvSpPr>
          <p:cNvPr id="413" name="Google Shape;413;p47"/>
          <p:cNvSpPr txBox="1"/>
          <p:nvPr/>
        </p:nvSpPr>
        <p:spPr>
          <a:xfrm>
            <a:off x="286050" y="36303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Listens to Ethereum events.</a:t>
            </a:r>
            <a:endParaRPr sz="1800">
              <a:latin typeface="Montserrat Light"/>
              <a:ea typeface="Montserrat Light"/>
              <a:cs typeface="Montserrat Light"/>
              <a:sym typeface="Montserrat Light"/>
            </a:endParaRPr>
          </a:p>
        </p:txBody>
      </p:sp>
      <p:sp>
        <p:nvSpPr>
          <p:cNvPr id="414" name="Google Shape;414;p47"/>
          <p:cNvSpPr txBox="1"/>
          <p:nvPr/>
        </p:nvSpPr>
        <p:spPr>
          <a:xfrm>
            <a:off x="286050" y="41637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Stores crypto tokens.</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48"/>
          <p:cNvPicPr preferRelativeResize="0"/>
          <p:nvPr/>
        </p:nvPicPr>
        <p:blipFill>
          <a:blip r:embed="rId3">
            <a:alphaModFix/>
          </a:blip>
          <a:stretch>
            <a:fillRect/>
          </a:stretch>
        </p:blipFill>
        <p:spPr>
          <a:xfrm>
            <a:off x="848000" y="932925"/>
            <a:ext cx="7620000" cy="4619625"/>
          </a:xfrm>
          <a:prstGeom prst="rect">
            <a:avLst/>
          </a:prstGeom>
          <a:noFill/>
          <a:ln>
            <a:noFill/>
          </a:ln>
        </p:spPr>
      </p:pic>
      <p:sp>
        <p:nvSpPr>
          <p:cNvPr id="421" name="Google Shape;421;p48"/>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MetaMask sign and send transaction</a:t>
            </a:r>
            <a:endParaRPr b="1" sz="2000">
              <a:solidFill>
                <a:schemeClr val="dk2"/>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9"/>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Odd and unusual stuff :(</a:t>
            </a:r>
            <a:endParaRPr b="1" sz="2500">
              <a:solidFill>
                <a:schemeClr val="dk2"/>
              </a:solidFill>
              <a:latin typeface="Montserrat"/>
              <a:ea typeface="Montserrat"/>
              <a:cs typeface="Montserrat"/>
              <a:sym typeface="Montserrat"/>
            </a:endParaRPr>
          </a:p>
        </p:txBody>
      </p:sp>
      <p:sp>
        <p:nvSpPr>
          <p:cNvPr id="428" name="Google Shape;428;p49"/>
          <p:cNvSpPr txBox="1"/>
          <p:nvPr/>
        </p:nvSpPr>
        <p:spPr>
          <a:xfrm>
            <a:off x="291650" y="7628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Solidity returns arrays instead of objects.</a:t>
            </a:r>
            <a:endParaRPr sz="1800">
              <a:latin typeface="Montserrat Light"/>
              <a:ea typeface="Montserrat Light"/>
              <a:cs typeface="Montserrat Light"/>
              <a:sym typeface="Montserrat Light"/>
            </a:endParaRPr>
          </a:p>
        </p:txBody>
      </p:sp>
      <p:sp>
        <p:nvSpPr>
          <p:cNvPr id="429" name="Google Shape;429;p49"/>
          <p:cNvSpPr txBox="1"/>
          <p:nvPr/>
        </p:nvSpPr>
        <p:spPr>
          <a:xfrm>
            <a:off x="291650" y="2439200"/>
            <a:ext cx="6655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Ethereum doesn’t support </a:t>
            </a:r>
            <a:r>
              <a:rPr lang="en-GB" sz="1800">
                <a:latin typeface="Montserrat Light"/>
                <a:ea typeface="Montserrat Light"/>
                <a:cs typeface="Montserrat Light"/>
                <a:sym typeface="Montserrat Light"/>
              </a:rPr>
              <a:t>float numbers.</a:t>
            </a:r>
            <a:endParaRPr sz="1800">
              <a:latin typeface="Montserrat Light"/>
              <a:ea typeface="Montserrat Light"/>
              <a:cs typeface="Montserrat Light"/>
              <a:sym typeface="Montserrat Light"/>
            </a:endParaRPr>
          </a:p>
        </p:txBody>
      </p:sp>
      <p:graphicFrame>
        <p:nvGraphicFramePr>
          <p:cNvPr id="430" name="Google Shape;430;p49"/>
          <p:cNvGraphicFramePr/>
          <p:nvPr/>
        </p:nvGraphicFramePr>
        <p:xfrm>
          <a:off x="366900" y="1197325"/>
          <a:ext cx="3000000" cy="3000000"/>
        </p:xfrm>
        <a:graphic>
          <a:graphicData uri="http://schemas.openxmlformats.org/drawingml/2006/table">
            <a:tbl>
              <a:tblPr>
                <a:noFill/>
                <a:tableStyleId>{6399F0B3-0183-4BA5-92AF-3F63E719873D}</a:tableStyleId>
              </a:tblPr>
              <a:tblGrid>
                <a:gridCol w="8410200"/>
              </a:tblGrid>
              <a:tr h="552975">
                <a:tc>
                  <a:txBody>
                    <a:bodyPr>
                      <a:noAutofit/>
                    </a:bodyPr>
                    <a:lstStyle/>
                    <a:p>
                      <a:pPr indent="0" lvl="0" marL="0" rtl="0" algn="l">
                        <a:lnSpc>
                          <a:spcPct val="150000"/>
                        </a:lnSpc>
                        <a:spcBef>
                          <a:spcPts val="0"/>
                        </a:spcBef>
                        <a:spcAft>
                          <a:spcPts val="0"/>
                        </a:spcAft>
                        <a:buNone/>
                      </a:pPr>
                      <a:r>
                        <a:rPr lang="en-GB" sz="1800">
                          <a:solidFill>
                            <a:srgbClr val="808080"/>
                          </a:solidFill>
                          <a:highlight>
                            <a:srgbClr val="2B2B2B"/>
                          </a:highlight>
                          <a:latin typeface="Montserrat"/>
                          <a:ea typeface="Montserrat"/>
                          <a:cs typeface="Montserrat"/>
                          <a:sym typeface="Montserrat"/>
                        </a:rPr>
                        <a:t>// [1, 'Superman', 'https://test.com/avatar', 'DC', 'Has many superpowers']</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[id</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name</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avatar</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category</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description] = RPCData;</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graphicFrame>
        <p:nvGraphicFramePr>
          <p:cNvPr id="431" name="Google Shape;431;p49"/>
          <p:cNvGraphicFramePr/>
          <p:nvPr/>
        </p:nvGraphicFramePr>
        <p:xfrm>
          <a:off x="366900" y="2885700"/>
          <a:ext cx="3000000" cy="3000000"/>
        </p:xfrm>
        <a:graphic>
          <a:graphicData uri="http://schemas.openxmlformats.org/drawingml/2006/table">
            <a:tbl>
              <a:tblPr>
                <a:noFill/>
                <a:tableStyleId>{6399F0B3-0183-4BA5-92AF-3F63E719873D}</a:tableStyleId>
              </a:tblPr>
              <a:tblGrid>
                <a:gridCol w="8410200"/>
              </a:tblGrid>
              <a:tr h="1153700">
                <a:tc>
                  <a:txBody>
                    <a:bodyPr>
                      <a:noAutofit/>
                    </a:bodyPr>
                    <a:lstStyle/>
                    <a:p>
                      <a:pPr indent="0" lvl="0" marL="0" rtl="0" algn="l">
                        <a:lnSpc>
                          <a:spcPct val="150000"/>
                        </a:lnSpc>
                        <a:spcBef>
                          <a:spcPts val="0"/>
                        </a:spcBef>
                        <a:spcAft>
                          <a:spcPts val="0"/>
                        </a:spcAft>
                        <a:buNone/>
                      </a:pPr>
                      <a:r>
                        <a:rPr lang="en-GB" sz="1800">
                          <a:solidFill>
                            <a:srgbClr val="808080"/>
                          </a:solidFill>
                          <a:highlight>
                            <a:srgbClr val="2B2B2B"/>
                          </a:highlight>
                          <a:latin typeface="Montserrat"/>
                          <a:ea typeface="Montserrat"/>
                          <a:cs typeface="Montserrat"/>
                          <a:sym typeface="Montserrat"/>
                        </a:rPr>
                        <a:t>// const value = 3.14;</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factor = 100;</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factorValue</a:t>
                      </a:r>
                      <a:r>
                        <a:rPr lang="en-GB" sz="1800">
                          <a:solidFill>
                            <a:srgbClr val="A9B7C6"/>
                          </a:solidFill>
                          <a:highlight>
                            <a:srgbClr val="2B2B2B"/>
                          </a:highlight>
                          <a:latin typeface="Montserrat"/>
                          <a:ea typeface="Montserrat"/>
                          <a:cs typeface="Montserrat"/>
                          <a:sym typeface="Montserrat"/>
                        </a:rPr>
                        <a:t> = 3.14 * factor; </a:t>
                      </a:r>
                      <a:r>
                        <a:rPr lang="en-GB" sz="1800">
                          <a:solidFill>
                            <a:srgbClr val="808080"/>
                          </a:solidFill>
                          <a:highlight>
                            <a:srgbClr val="2B2B2B"/>
                          </a:highlight>
                          <a:latin typeface="Montserrat"/>
                          <a:ea typeface="Montserrat"/>
                          <a:cs typeface="Montserrat"/>
                          <a:sym typeface="Montserrat"/>
                        </a:rPr>
                        <a:t>// =&gt; 314;</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0"/>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Odd and unusual stuff  2 :(</a:t>
            </a:r>
            <a:endParaRPr b="1" sz="2500">
              <a:solidFill>
                <a:schemeClr val="dk2"/>
              </a:solidFill>
              <a:latin typeface="Montserrat"/>
              <a:ea typeface="Montserrat"/>
              <a:cs typeface="Montserrat"/>
              <a:sym typeface="Montserrat"/>
            </a:endParaRPr>
          </a:p>
        </p:txBody>
      </p:sp>
      <p:sp>
        <p:nvSpPr>
          <p:cNvPr id="438" name="Google Shape;438;p50"/>
          <p:cNvSpPr txBox="1"/>
          <p:nvPr/>
        </p:nvSpPr>
        <p:spPr>
          <a:xfrm>
            <a:off x="291650" y="762800"/>
            <a:ext cx="4807200" cy="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Montserrat Light"/>
                <a:ea typeface="Montserrat Light"/>
                <a:cs typeface="Montserrat Light"/>
                <a:sym typeface="Montserrat Light"/>
              </a:rPr>
              <a:t>Solidity BigNumber.</a:t>
            </a:r>
            <a:endParaRPr sz="2200">
              <a:latin typeface="Montserrat Light"/>
              <a:ea typeface="Montserrat Light"/>
              <a:cs typeface="Montserrat Light"/>
              <a:sym typeface="Montserrat Light"/>
            </a:endParaRPr>
          </a:p>
        </p:txBody>
      </p:sp>
      <p:sp>
        <p:nvSpPr>
          <p:cNvPr id="439" name="Google Shape;439;p50"/>
          <p:cNvSpPr txBox="1"/>
          <p:nvPr/>
        </p:nvSpPr>
        <p:spPr>
          <a:xfrm>
            <a:off x="291650" y="1372400"/>
            <a:ext cx="6438900" cy="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The maximum safe integer in JavaScript </a:t>
            </a:r>
            <a:r>
              <a:rPr lang="en-GB" sz="2400">
                <a:latin typeface="Montserrat Light"/>
                <a:ea typeface="Montserrat Light"/>
                <a:cs typeface="Montserrat Light"/>
                <a:sym typeface="Montserrat Light"/>
              </a:rPr>
              <a:t>(2 - 1)</a:t>
            </a:r>
            <a:r>
              <a:rPr lang="en-GB"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p:txBody>
      </p:sp>
      <p:sp>
        <p:nvSpPr>
          <p:cNvPr id="440" name="Google Shape;440;p50"/>
          <p:cNvSpPr txBox="1"/>
          <p:nvPr/>
        </p:nvSpPr>
        <p:spPr>
          <a:xfrm>
            <a:off x="5149925" y="1230100"/>
            <a:ext cx="4245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Montserrat Light"/>
                <a:ea typeface="Montserrat Light"/>
                <a:cs typeface="Montserrat Light"/>
                <a:sym typeface="Montserrat Light"/>
              </a:rPr>
              <a:t>53</a:t>
            </a:r>
            <a:endParaRPr sz="1600">
              <a:latin typeface="Montserrat Light"/>
              <a:ea typeface="Montserrat Light"/>
              <a:cs typeface="Montserrat Light"/>
              <a:sym typeface="Montserrat Light"/>
            </a:endParaRPr>
          </a:p>
        </p:txBody>
      </p:sp>
      <p:sp>
        <p:nvSpPr>
          <p:cNvPr id="441" name="Google Shape;441;p50"/>
          <p:cNvSpPr txBox="1"/>
          <p:nvPr/>
        </p:nvSpPr>
        <p:spPr>
          <a:xfrm>
            <a:off x="291650" y="1982000"/>
            <a:ext cx="6438900" cy="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The maximum uint256 value </a:t>
            </a:r>
            <a:r>
              <a:rPr lang="en-GB" sz="2400">
                <a:latin typeface="Montserrat Light"/>
                <a:ea typeface="Montserrat Light"/>
                <a:cs typeface="Montserrat Light"/>
                <a:sym typeface="Montserrat Light"/>
              </a:rPr>
              <a:t>(2 - 1)</a:t>
            </a:r>
            <a:r>
              <a:rPr lang="en-GB"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p:txBody>
      </p:sp>
      <p:sp>
        <p:nvSpPr>
          <p:cNvPr id="442" name="Google Shape;442;p50"/>
          <p:cNvSpPr txBox="1"/>
          <p:nvPr/>
        </p:nvSpPr>
        <p:spPr>
          <a:xfrm>
            <a:off x="3798900" y="1829900"/>
            <a:ext cx="6207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Montserrat Light"/>
                <a:ea typeface="Montserrat Light"/>
                <a:cs typeface="Montserrat Light"/>
                <a:sym typeface="Montserrat Light"/>
              </a:rPr>
              <a:t>2</a:t>
            </a:r>
            <a:r>
              <a:rPr lang="en-GB" sz="1600">
                <a:latin typeface="Montserrat Light"/>
                <a:ea typeface="Montserrat Light"/>
                <a:cs typeface="Montserrat Light"/>
                <a:sym typeface="Montserrat Light"/>
              </a:rPr>
              <a:t>53</a:t>
            </a:r>
            <a:endParaRPr sz="1600">
              <a:latin typeface="Montserrat Light"/>
              <a:ea typeface="Montserrat Light"/>
              <a:cs typeface="Montserrat Light"/>
              <a:sym typeface="Montserrat Light"/>
            </a:endParaRPr>
          </a:p>
        </p:txBody>
      </p:sp>
      <p:sp>
        <p:nvSpPr>
          <p:cNvPr id="443" name="Google Shape;443;p50"/>
          <p:cNvSpPr txBox="1"/>
          <p:nvPr/>
        </p:nvSpPr>
        <p:spPr>
          <a:xfrm>
            <a:off x="262750" y="2784288"/>
            <a:ext cx="8296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Montserrat Light"/>
                <a:ea typeface="Montserrat Light"/>
                <a:cs typeface="Montserrat Light"/>
                <a:sym typeface="Montserrat Light"/>
              </a:rPr>
              <a:t>Encoding/decoding data.</a:t>
            </a:r>
            <a:endParaRPr sz="2200">
              <a:latin typeface="Montserrat Light"/>
              <a:ea typeface="Montserrat Light"/>
              <a:cs typeface="Montserrat Light"/>
              <a:sym typeface="Montserrat Light"/>
            </a:endParaRPr>
          </a:p>
        </p:txBody>
      </p:sp>
      <p:sp>
        <p:nvSpPr>
          <p:cNvPr id="444" name="Google Shape;444;p50"/>
          <p:cNvSpPr txBox="1"/>
          <p:nvPr/>
        </p:nvSpPr>
        <p:spPr>
          <a:xfrm>
            <a:off x="262750" y="3624675"/>
            <a:ext cx="8296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Montserrat Light"/>
                <a:ea typeface="Montserrat Light"/>
                <a:cs typeface="Montserrat Light"/>
                <a:sym typeface="Montserrat Light"/>
              </a:rPr>
              <a:t>Blockchains are slow. Average transaction time is 20 sec. </a:t>
            </a:r>
            <a:endParaRPr sz="22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1"/>
          <p:cNvSpPr txBox="1"/>
          <p:nvPr/>
        </p:nvSpPr>
        <p:spPr>
          <a:xfrm>
            <a:off x="779700" y="295700"/>
            <a:ext cx="76335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Subscribing to ethereum events </a:t>
            </a:r>
            <a:endParaRPr b="1" sz="2500">
              <a:solidFill>
                <a:schemeClr val="dk2"/>
              </a:solidFill>
              <a:latin typeface="Montserrat"/>
              <a:ea typeface="Montserrat"/>
              <a:cs typeface="Montserrat"/>
              <a:sym typeface="Montserrat"/>
            </a:endParaRPr>
          </a:p>
        </p:txBody>
      </p:sp>
      <p:graphicFrame>
        <p:nvGraphicFramePr>
          <p:cNvPr id="451" name="Google Shape;451;p51"/>
          <p:cNvGraphicFramePr/>
          <p:nvPr/>
        </p:nvGraphicFramePr>
        <p:xfrm>
          <a:off x="366900" y="816325"/>
          <a:ext cx="3000000" cy="3000000"/>
        </p:xfrm>
        <a:graphic>
          <a:graphicData uri="http://schemas.openxmlformats.org/drawingml/2006/table">
            <a:tbl>
              <a:tblPr>
                <a:noFill/>
                <a:tableStyleId>{6399F0B3-0183-4BA5-92AF-3F63E719873D}</a:tableStyleId>
              </a:tblPr>
              <a:tblGrid>
                <a:gridCol w="8410200"/>
              </a:tblGrid>
              <a:tr h="4076425">
                <a:tc>
                  <a:txBody>
                    <a:bodyPr>
                      <a:noAutofit/>
                    </a:bodyPr>
                    <a:lstStyle/>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socket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WebSocket(</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'wss://localhost:7545'</a:t>
                      </a:r>
                      <a:r>
                        <a:rPr lang="en-GB" sz="1800">
                          <a:solidFill>
                            <a:srgbClr val="CC7832"/>
                          </a:solidFill>
                          <a:highlight>
                            <a:srgbClr val="2B2B2B"/>
                          </a:highlight>
                          <a:latin typeface="Montserrat"/>
                          <a:ea typeface="Montserrat"/>
                          <a:cs typeface="Montserrat"/>
                          <a:sym typeface="Montserrat"/>
                        </a:rPr>
                        <a:t>,</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socket.</a:t>
                      </a:r>
                      <a:r>
                        <a:rPr lang="en-GB" sz="1800">
                          <a:solidFill>
                            <a:srgbClr val="FFC66D"/>
                          </a:solidFill>
                          <a:highlight>
                            <a:srgbClr val="2B2B2B"/>
                          </a:highlight>
                          <a:latin typeface="Montserrat"/>
                          <a:ea typeface="Montserrat"/>
                          <a:cs typeface="Montserrat"/>
                          <a:sym typeface="Montserrat"/>
                        </a:rPr>
                        <a:t>addEventListener</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'open'</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(event) =&gt;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request = {                                           </a:t>
                      </a:r>
                      <a:r>
                        <a:rPr lang="en-GB" sz="1800">
                          <a:solidFill>
                            <a:srgbClr val="808080"/>
                          </a:solidFill>
                          <a:highlight>
                            <a:srgbClr val="2B2B2B"/>
                          </a:highlight>
                          <a:latin typeface="Montserrat"/>
                          <a:ea typeface="Montserrat"/>
                          <a:cs typeface="Montserrat"/>
                          <a:sym typeface="Montserrat"/>
                        </a:rPr>
                        <a:t>// On hero created event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id</a:t>
                      </a:r>
                      <a:r>
                        <a:rPr lang="en-GB" sz="1800">
                          <a:solidFill>
                            <a:srgbClr val="A9B7C6"/>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'eth_subscribe'</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'logs'</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topics</a:t>
                      </a:r>
                      <a:r>
                        <a:rPr lang="en-GB" sz="1800">
                          <a:solidFill>
                            <a:srgbClr val="A9B7C6"/>
                          </a:solidFill>
                          <a:highlight>
                            <a:srgbClr val="2B2B2B"/>
                          </a:highlight>
                          <a:latin typeface="Montserrat"/>
                          <a:ea typeface="Montserrat"/>
                          <a:cs typeface="Montserrat"/>
                          <a:sym typeface="Montserrat"/>
                        </a:rPr>
                        <a:t>: [functionABI.</a:t>
                      </a:r>
                      <a:r>
                        <a:rPr lang="en-GB" sz="1800">
                          <a:solidFill>
                            <a:srgbClr val="9876AA"/>
                          </a:solidFill>
                          <a:highlight>
                            <a:srgbClr val="2B2B2B"/>
                          </a:highlight>
                          <a:latin typeface="Montserrat"/>
                          <a:ea typeface="Montserrat"/>
                          <a:cs typeface="Montserrat"/>
                          <a:sym typeface="Montserrat"/>
                        </a:rPr>
                        <a:t>signature</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address</a:t>
                      </a:r>
                      <a:r>
                        <a:rPr lang="en-GB" sz="1800">
                          <a:solidFill>
                            <a:srgbClr val="A9B7C6"/>
                          </a:solidFill>
                          <a:highlight>
                            <a:srgbClr val="2B2B2B"/>
                          </a:highlight>
                          <a:latin typeface="Montserrat"/>
                          <a:ea typeface="Montserrat"/>
                          <a:cs typeface="Montserrat"/>
                          <a:sym typeface="Montserrat"/>
                        </a:rPr>
                        <a:t>: ABI.networks.</a:t>
                      </a:r>
                      <a:r>
                        <a:rPr lang="en-GB" sz="1800">
                          <a:solidFill>
                            <a:srgbClr val="9876AA"/>
                          </a:solidFill>
                          <a:highlight>
                            <a:srgbClr val="2B2B2B"/>
                          </a:highlight>
                          <a:latin typeface="Montserrat"/>
                          <a:ea typeface="Montserrat"/>
                          <a:cs typeface="Montserrat"/>
                          <a:sym typeface="Montserrat"/>
                        </a:rPr>
                        <a:t>address</a:t>
                      </a:r>
                      <a:endParaRPr sz="1800">
                        <a:solidFill>
                          <a:srgbClr val="9876AA"/>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9876AA"/>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socket.</a:t>
                      </a:r>
                      <a:r>
                        <a:rPr lang="en-GB" sz="1800">
                          <a:solidFill>
                            <a:srgbClr val="FFC66D"/>
                          </a:solidFill>
                          <a:highlight>
                            <a:srgbClr val="2B2B2B"/>
                          </a:highlight>
                          <a:latin typeface="Montserrat"/>
                          <a:ea typeface="Montserrat"/>
                          <a:cs typeface="Montserrat"/>
                          <a:sym typeface="Montserrat"/>
                        </a:rPr>
                        <a:t>send</a:t>
                      </a:r>
                      <a:r>
                        <a:rPr lang="en-GB" sz="1800">
                          <a:solidFill>
                            <a:srgbClr val="A9B7C6"/>
                          </a:solidFill>
                          <a:highlight>
                            <a:srgbClr val="2B2B2B"/>
                          </a:highlight>
                          <a:latin typeface="Montserrat"/>
                          <a:ea typeface="Montserrat"/>
                          <a:cs typeface="Montserrat"/>
                          <a:sym typeface="Montserrat"/>
                        </a:rPr>
                        <a:t>(JSON.</a:t>
                      </a:r>
                      <a:r>
                        <a:rPr lang="en-GB" sz="1800">
                          <a:solidFill>
                            <a:srgbClr val="FFC66D"/>
                          </a:solidFill>
                          <a:highlight>
                            <a:srgbClr val="2B2B2B"/>
                          </a:highlight>
                          <a:latin typeface="Montserrat"/>
                          <a:ea typeface="Montserrat"/>
                          <a:cs typeface="Montserrat"/>
                          <a:sym typeface="Montserrat"/>
                        </a:rPr>
                        <a:t>stringify</a:t>
                      </a:r>
                      <a:r>
                        <a:rPr lang="en-GB" sz="1800">
                          <a:solidFill>
                            <a:srgbClr val="A9B7C6"/>
                          </a:solidFill>
                          <a:highlight>
                            <a:srgbClr val="2B2B2B"/>
                          </a:highlight>
                          <a:latin typeface="Montserrat"/>
                          <a:ea typeface="Montserrat"/>
                          <a:cs typeface="Montserrat"/>
                          <a:sym typeface="Montserrat"/>
                        </a:rPr>
                        <a:t>(request))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452" name="Google Shape;452;p51"/>
          <p:cNvSpPr/>
          <p:nvPr/>
        </p:nvSpPr>
        <p:spPr>
          <a:xfrm>
            <a:off x="408800" y="874325"/>
            <a:ext cx="64326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
          <p:cNvSpPr/>
          <p:nvPr/>
        </p:nvSpPr>
        <p:spPr>
          <a:xfrm>
            <a:off x="408800" y="1531000"/>
            <a:ext cx="4465200" cy="25200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1"/>
          <p:cNvSpPr/>
          <p:nvPr/>
        </p:nvSpPr>
        <p:spPr>
          <a:xfrm>
            <a:off x="408800" y="4051000"/>
            <a:ext cx="46050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452"/>
                                        </p:tgtEl>
                                      </p:cBhvr>
                                    </p:animEffect>
                                    <p:set>
                                      <p:cBhvr>
                                        <p:cTn dur="1" fill="hold">
                                          <p:stCondLst>
                                            <p:cond delay="100"/>
                                          </p:stCondLst>
                                        </p:cTn>
                                        <p:tgtEl>
                                          <p:spTgt spid="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53"/>
                                        </p:tgtEl>
                                      </p:cBhvr>
                                    </p:animEffect>
                                    <p:set>
                                      <p:cBhvr>
                                        <p:cTn dur="1" fill="hold">
                                          <p:stCondLst>
                                            <p:cond delay="0"/>
                                          </p:stCondLst>
                                        </p:cTn>
                                        <p:tgtEl>
                                          <p:spTgt spid="4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54"/>
                                        </p:tgtEl>
                                      </p:cBhvr>
                                    </p:animEffect>
                                    <p:set>
                                      <p:cBhvr>
                                        <p:cTn dur="1" fill="hold">
                                          <p:stCondLst>
                                            <p:cond delay="0"/>
                                          </p:stCondLst>
                                        </p:cTn>
                                        <p:tgtEl>
                                          <p:spTgt spid="4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2"/>
          <p:cNvSpPr txBox="1"/>
          <p:nvPr/>
        </p:nvSpPr>
        <p:spPr>
          <a:xfrm>
            <a:off x="1092575" y="278900"/>
            <a:ext cx="59820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Listening</a:t>
            </a:r>
            <a:r>
              <a:rPr b="1" lang="en-GB" sz="2500">
                <a:solidFill>
                  <a:schemeClr val="dk2"/>
                </a:solidFill>
                <a:latin typeface="Montserrat"/>
                <a:ea typeface="Montserrat"/>
                <a:cs typeface="Montserrat"/>
                <a:sym typeface="Montserrat"/>
              </a:rPr>
              <a:t> to ethereum WSS events </a:t>
            </a:r>
            <a:endParaRPr b="1" sz="2500">
              <a:solidFill>
                <a:schemeClr val="dk2"/>
              </a:solidFill>
              <a:latin typeface="Montserrat"/>
              <a:ea typeface="Montserrat"/>
              <a:cs typeface="Montserrat"/>
              <a:sym typeface="Montserrat"/>
            </a:endParaRPr>
          </a:p>
        </p:txBody>
      </p:sp>
      <p:graphicFrame>
        <p:nvGraphicFramePr>
          <p:cNvPr id="461" name="Google Shape;461;p52"/>
          <p:cNvGraphicFramePr/>
          <p:nvPr/>
        </p:nvGraphicFramePr>
        <p:xfrm>
          <a:off x="366900" y="816325"/>
          <a:ext cx="3000000" cy="3000000"/>
        </p:xfrm>
        <a:graphic>
          <a:graphicData uri="http://schemas.openxmlformats.org/drawingml/2006/table">
            <a:tbl>
              <a:tblPr>
                <a:noFill/>
                <a:tableStyleId>{6399F0B3-0183-4BA5-92AF-3F63E719873D}</a:tableStyleId>
              </a:tblPr>
              <a:tblGrid>
                <a:gridCol w="8410200"/>
              </a:tblGrid>
              <a:tr h="4076425">
                <a:tc>
                  <a:txBody>
                    <a:bodyPr>
                      <a:noAutofit/>
                    </a:bodyPr>
                    <a:lstStyle/>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socket.</a:t>
                      </a:r>
                      <a:r>
                        <a:rPr lang="en-GB" sz="1800">
                          <a:solidFill>
                            <a:srgbClr val="FFC66D"/>
                          </a:solidFill>
                          <a:highlight>
                            <a:srgbClr val="2B2B2B"/>
                          </a:highlight>
                          <a:latin typeface="Montserrat"/>
                          <a:ea typeface="Montserrat"/>
                          <a:cs typeface="Montserrat"/>
                          <a:sym typeface="Montserrat"/>
                        </a:rPr>
                        <a:t>addEventListener</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'message'</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(event) =&gt;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data = JSON.</a:t>
                      </a:r>
                      <a:r>
                        <a:rPr lang="en-GB" sz="1800">
                          <a:solidFill>
                            <a:srgbClr val="FFC66D"/>
                          </a:solidFill>
                          <a:highlight>
                            <a:srgbClr val="2B2B2B"/>
                          </a:highlight>
                          <a:latin typeface="Montserrat"/>
                          <a:ea typeface="Montserrat"/>
                          <a:cs typeface="Montserrat"/>
                          <a:sym typeface="Montserrat"/>
                        </a:rPr>
                        <a:t>parse</a:t>
                      </a:r>
                      <a:r>
                        <a:rPr lang="en-GB" sz="1800">
                          <a:solidFill>
                            <a:srgbClr val="A9B7C6"/>
                          </a:solidFill>
                          <a:highlight>
                            <a:srgbClr val="2B2B2B"/>
                          </a:highlight>
                          <a:latin typeface="Montserrat"/>
                          <a:ea typeface="Montserrat"/>
                          <a:cs typeface="Montserrat"/>
                          <a:sym typeface="Montserrat"/>
                        </a:rPr>
                        <a:t>(event.</a:t>
                      </a:r>
                      <a:r>
                        <a:rPr lang="en-GB" sz="1800">
                          <a:solidFill>
                            <a:srgbClr val="9876AA"/>
                          </a:solidFill>
                          <a:highlight>
                            <a:srgbClr val="2B2B2B"/>
                          </a:highlight>
                          <a:latin typeface="Montserrat"/>
                          <a:ea typeface="Montserrat"/>
                          <a:cs typeface="Montserrat"/>
                          <a:sym typeface="Montserrat"/>
                        </a:rPr>
                        <a:t>data</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if </a:t>
                      </a:r>
                      <a:r>
                        <a:rPr lang="en-GB" sz="1800">
                          <a:solidFill>
                            <a:srgbClr val="A9B7C6"/>
                          </a:solidFill>
                          <a:highlight>
                            <a:srgbClr val="2B2B2B"/>
                          </a:highlight>
                          <a:latin typeface="Montserrat"/>
                          <a:ea typeface="Montserrat"/>
                          <a:cs typeface="Montserrat"/>
                          <a:sym typeface="Montserrat"/>
                        </a:rPr>
                        <a:t>(data.</a:t>
                      </a:r>
                      <a:r>
                        <a:rPr lang="en-GB" sz="1800">
                          <a:solidFill>
                            <a:srgbClr val="9876AA"/>
                          </a:solidFill>
                          <a:highlight>
                            <a:srgbClr val="2B2B2B"/>
                          </a:highlight>
                          <a:latin typeface="Montserrat"/>
                          <a:ea typeface="Montserrat"/>
                          <a:cs typeface="Montserrat"/>
                          <a:sym typeface="Montserrat"/>
                        </a:rPr>
                        <a:t>params </a:t>
                      </a:r>
                      <a:r>
                        <a:rPr lang="en-GB" sz="1800">
                          <a:solidFill>
                            <a:srgbClr val="A9B7C6"/>
                          </a:solidFill>
                          <a:highlight>
                            <a:srgbClr val="2B2B2B"/>
                          </a:highlight>
                          <a:latin typeface="Montserrat"/>
                          <a:ea typeface="Montserrat"/>
                          <a:cs typeface="Montserrat"/>
                          <a:sym typeface="Montserrat"/>
                        </a:rPr>
                        <a:t>&amp;&amp; data.</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result</a:t>
                      </a: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web3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const </a:t>
                      </a:r>
                      <a:r>
                        <a:rPr lang="en-GB" sz="1800">
                          <a:solidFill>
                            <a:srgbClr val="A9B7C6"/>
                          </a:solidFill>
                          <a:highlight>
                            <a:srgbClr val="2B2B2B"/>
                          </a:highlight>
                          <a:latin typeface="Montserrat"/>
                          <a:ea typeface="Montserrat"/>
                          <a:cs typeface="Montserrat"/>
                          <a:sym typeface="Montserrat"/>
                        </a:rPr>
                        <a:t>decoded = web3.eth.</a:t>
                      </a:r>
                      <a:r>
                        <a:rPr lang="en-GB" sz="1800">
                          <a:solidFill>
                            <a:srgbClr val="9876AA"/>
                          </a:solidFill>
                          <a:highlight>
                            <a:srgbClr val="2B2B2B"/>
                          </a:highlight>
                          <a:latin typeface="Montserrat"/>
                          <a:ea typeface="Montserrat"/>
                          <a:cs typeface="Montserrat"/>
                          <a:sym typeface="Montserrat"/>
                        </a:rPr>
                        <a:t>abi</a:t>
                      </a:r>
                      <a:r>
                        <a:rPr lang="en-GB" sz="1800">
                          <a:solidFill>
                            <a:srgbClr val="A9B7C6"/>
                          </a:solidFill>
                          <a:highlight>
                            <a:srgbClr val="2B2B2B"/>
                          </a:highlight>
                          <a:latin typeface="Montserrat"/>
                          <a:ea typeface="Montserrat"/>
                          <a:cs typeface="Montserrat"/>
                          <a:sym typeface="Montserrat"/>
                        </a:rPr>
                        <a:t>.decodeLog(</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functionABI.</a:t>
                      </a:r>
                      <a:r>
                        <a:rPr lang="en-GB" sz="1800">
                          <a:solidFill>
                            <a:srgbClr val="9876AA"/>
                          </a:solidFill>
                          <a:highlight>
                            <a:srgbClr val="2B2B2B"/>
                          </a:highlight>
                          <a:latin typeface="Montserrat"/>
                          <a:ea typeface="Montserrat"/>
                          <a:cs typeface="Montserrat"/>
                          <a:sym typeface="Montserrat"/>
                        </a:rPr>
                        <a:t>inputs</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data.</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result</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data</a:t>
                      </a:r>
                      <a:r>
                        <a:rPr lang="en-GB" sz="1800">
                          <a:solidFill>
                            <a:srgbClr val="CC7832"/>
                          </a:solidFill>
                          <a:highlight>
                            <a:srgbClr val="2B2B2B"/>
                          </a:highlight>
                          <a:latin typeface="Montserrat"/>
                          <a:ea typeface="Montserrat"/>
                          <a:cs typeface="Montserrat"/>
                          <a:sym typeface="Montserrat"/>
                        </a:rPr>
                        <a:t>, </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data.</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result</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topics</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const </a:t>
                      </a:r>
                      <a:r>
                        <a:rPr lang="en-GB" sz="1800">
                          <a:solidFill>
                            <a:srgbClr val="A9B7C6"/>
                          </a:solidFill>
                          <a:highlight>
                            <a:srgbClr val="2B2B2B"/>
                          </a:highlight>
                          <a:latin typeface="Montserrat"/>
                          <a:ea typeface="Montserrat"/>
                          <a:cs typeface="Montserrat"/>
                          <a:sym typeface="Montserrat"/>
                        </a:rPr>
                        <a:t>[author</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mark</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text] = decoded</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462" name="Google Shape;462;p52"/>
          <p:cNvSpPr/>
          <p:nvPr/>
        </p:nvSpPr>
        <p:spPr>
          <a:xfrm>
            <a:off x="408800" y="874325"/>
            <a:ext cx="56004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2"/>
          <p:cNvSpPr/>
          <p:nvPr/>
        </p:nvSpPr>
        <p:spPr>
          <a:xfrm>
            <a:off x="571500" y="1823750"/>
            <a:ext cx="5000700" cy="1874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2"/>
          <p:cNvSpPr/>
          <p:nvPr/>
        </p:nvSpPr>
        <p:spPr>
          <a:xfrm>
            <a:off x="647150" y="3395475"/>
            <a:ext cx="43200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62"/>
                                        </p:tgtEl>
                                      </p:cBhvr>
                                    </p:animEffect>
                                    <p:set>
                                      <p:cBhvr>
                                        <p:cTn dur="1" fill="hold">
                                          <p:stCondLst>
                                            <p:cond delay="0"/>
                                          </p:stCondLst>
                                        </p:cTn>
                                        <p:tgtEl>
                                          <p:spTgt spid="4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63"/>
                                        </p:tgtEl>
                                      </p:cBhvr>
                                    </p:animEffect>
                                    <p:set>
                                      <p:cBhvr>
                                        <p:cTn dur="1" fill="hold">
                                          <p:stCondLst>
                                            <p:cond delay="0"/>
                                          </p:stCondLst>
                                        </p:cTn>
                                        <p:tgtEl>
                                          <p:spTgt spid="4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64"/>
                                        </p:tgtEl>
                                      </p:cBhvr>
                                    </p:animEffect>
                                    <p:set>
                                      <p:cBhvr>
                                        <p:cTn dur="1" fill="hold">
                                          <p:stCondLst>
                                            <p:cond delay="0"/>
                                          </p:stCondLst>
                                        </p:cTn>
                                        <p:tgtEl>
                                          <p:spTgt spid="4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3"/>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Events with WEB3JS</a:t>
            </a:r>
            <a:endParaRPr b="1" sz="2500">
              <a:solidFill>
                <a:schemeClr val="dk2"/>
              </a:solidFill>
              <a:latin typeface="Montserrat"/>
              <a:ea typeface="Montserrat"/>
              <a:cs typeface="Montserrat"/>
              <a:sym typeface="Montserrat"/>
            </a:endParaRPr>
          </a:p>
        </p:txBody>
      </p:sp>
      <p:graphicFrame>
        <p:nvGraphicFramePr>
          <p:cNvPr id="471" name="Google Shape;471;p53"/>
          <p:cNvGraphicFramePr/>
          <p:nvPr/>
        </p:nvGraphicFramePr>
        <p:xfrm>
          <a:off x="366900" y="851075"/>
          <a:ext cx="3000000" cy="3000000"/>
        </p:xfrm>
        <a:graphic>
          <a:graphicData uri="http://schemas.openxmlformats.org/drawingml/2006/table">
            <a:tbl>
              <a:tblPr>
                <a:noFill/>
                <a:tableStyleId>{6399F0B3-0183-4BA5-92AF-3F63E719873D}</a:tableStyleId>
              </a:tblPr>
              <a:tblGrid>
                <a:gridCol w="8410200"/>
              </a:tblGrid>
              <a:tr h="2629350">
                <a:tc>
                  <a:txBody>
                    <a:bodyPr>
                      <a:noAutofit/>
                    </a:bodyPr>
                    <a:lstStyle/>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web3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myContract: </a:t>
                      </a:r>
                      <a:r>
                        <a:rPr lang="en-GB" sz="1800">
                          <a:solidFill>
                            <a:srgbClr val="CC7832"/>
                          </a:solidFill>
                          <a:highlight>
                            <a:srgbClr val="2B2B2B"/>
                          </a:highlight>
                          <a:latin typeface="Montserrat"/>
                          <a:ea typeface="Montserrat"/>
                          <a:cs typeface="Montserrat"/>
                          <a:sym typeface="Montserrat"/>
                        </a:rPr>
                        <a:t>any </a:t>
                      </a: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web3.eth.Contract(</a:t>
                      </a:r>
                      <a:endParaRPr sz="1800">
                        <a:solidFill>
                          <a:srgbClr val="A9B7C6"/>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9876AA"/>
                          </a:solidFill>
                          <a:highlight>
                            <a:srgbClr val="2B2B2B"/>
                          </a:highlight>
                          <a:latin typeface="Montserrat"/>
                          <a:ea typeface="Montserrat"/>
                          <a:cs typeface="Montserrat"/>
                          <a:sym typeface="Montserrat"/>
                        </a:rPr>
                        <a:t>    superheroesABI</a:t>
                      </a:r>
                      <a:r>
                        <a:rPr lang="en-GB" sz="1800">
                          <a:solidFill>
                            <a:srgbClr val="CC7832"/>
                          </a:solidFill>
                          <a:highlight>
                            <a:srgbClr val="2B2B2B"/>
                          </a:highlight>
                          <a:latin typeface="Montserrat"/>
                          <a:ea typeface="Montserrat"/>
                          <a:cs typeface="Montserrat"/>
                          <a:sym typeface="Montserrat"/>
                        </a:rPr>
                        <a:t>, </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'http://localhost:7445/'</a:t>
                      </a:r>
                      <a:endParaRPr sz="1800">
                        <a:solidFill>
                          <a:srgbClr val="6A8759"/>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myContract</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events</a:t>
                      </a:r>
                      <a:r>
                        <a:rPr lang="en-GB" sz="1800">
                          <a:solidFill>
                            <a:srgbClr val="FFC66D"/>
                          </a:solidFill>
                          <a:highlight>
                            <a:srgbClr val="2B2B2B"/>
                          </a:highlight>
                          <a:latin typeface="Montserrat"/>
                          <a:ea typeface="Montserrat"/>
                          <a:cs typeface="Montserrat"/>
                          <a:sym typeface="Montserrat"/>
                        </a:rPr>
                        <a:t>.NewHero</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FFC66D"/>
                          </a:solidFill>
                          <a:highlight>
                            <a:srgbClr val="2B2B2B"/>
                          </a:highlight>
                          <a:latin typeface="Montserrat"/>
                          <a:ea typeface="Montserrat"/>
                          <a:cs typeface="Montserrat"/>
                          <a:sym typeface="Montserrat"/>
                        </a:rPr>
                        <a:t>on</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'data'</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(event) =&gt;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const </a:t>
                      </a:r>
                      <a:r>
                        <a:rPr lang="en-GB" sz="1800">
                          <a:solidFill>
                            <a:srgbClr val="A9B7C6"/>
                          </a:solidFill>
                          <a:highlight>
                            <a:srgbClr val="2B2B2B"/>
                          </a:highlight>
                          <a:latin typeface="Montserrat"/>
                          <a:ea typeface="Montserrat"/>
                          <a:cs typeface="Montserrat"/>
                          <a:sym typeface="Montserrat"/>
                        </a:rPr>
                        <a:t>[id</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name</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avatar</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category</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description] = event.</a:t>
                      </a:r>
                      <a:r>
                        <a:rPr lang="en-GB" sz="1800">
                          <a:solidFill>
                            <a:srgbClr val="FFC66D"/>
                          </a:solidFill>
                          <a:highlight>
                            <a:srgbClr val="2B2B2B"/>
                          </a:highlight>
                          <a:latin typeface="Montserrat"/>
                          <a:ea typeface="Montserrat"/>
                          <a:cs typeface="Montserrat"/>
                          <a:sym typeface="Montserrat"/>
                        </a:rPr>
                        <a:t>returnValues</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FFC66D"/>
                          </a:solidFill>
                          <a:highlight>
                            <a:srgbClr val="2B2B2B"/>
                          </a:highlight>
                          <a:latin typeface="Montserrat"/>
                          <a:ea typeface="Montserrat"/>
                          <a:cs typeface="Montserrat"/>
                          <a:sym typeface="Montserrat"/>
                        </a:rPr>
                        <a:t>on</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'error'</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console.</a:t>
                      </a:r>
                      <a:r>
                        <a:rPr lang="en-GB" sz="1800">
                          <a:solidFill>
                            <a:srgbClr val="FFC66D"/>
                          </a:solidFill>
                          <a:highlight>
                            <a:srgbClr val="2B2B2B"/>
                          </a:highlight>
                          <a:latin typeface="Montserrat"/>
                          <a:ea typeface="Montserrat"/>
                          <a:cs typeface="Montserrat"/>
                          <a:sym typeface="Montserrat"/>
                        </a:rPr>
                        <a:t>error</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472" name="Google Shape;472;p53"/>
          <p:cNvSpPr/>
          <p:nvPr/>
        </p:nvSpPr>
        <p:spPr>
          <a:xfrm>
            <a:off x="417225" y="3277675"/>
            <a:ext cx="53985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3"/>
          <p:cNvSpPr/>
          <p:nvPr/>
        </p:nvSpPr>
        <p:spPr>
          <a:xfrm>
            <a:off x="689150" y="3611650"/>
            <a:ext cx="25971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3"/>
          <p:cNvSpPr/>
          <p:nvPr/>
        </p:nvSpPr>
        <p:spPr>
          <a:xfrm>
            <a:off x="882475" y="3914025"/>
            <a:ext cx="76983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72"/>
                                        </p:tgtEl>
                                      </p:cBhvr>
                                    </p:animEffect>
                                    <p:set>
                                      <p:cBhvr>
                                        <p:cTn dur="1" fill="hold">
                                          <p:stCondLst>
                                            <p:cond delay="0"/>
                                          </p:stCondLst>
                                        </p:cTn>
                                        <p:tgtEl>
                                          <p:spTgt spid="4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73"/>
                                        </p:tgtEl>
                                      </p:cBhvr>
                                    </p:animEffect>
                                    <p:set>
                                      <p:cBhvr>
                                        <p:cTn dur="1" fill="hold">
                                          <p:stCondLst>
                                            <p:cond delay="0"/>
                                          </p:stCondLst>
                                        </p:cTn>
                                        <p:tgtEl>
                                          <p:spTgt spid="4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74"/>
                                        </p:tgtEl>
                                      </p:cBhvr>
                                    </p:animEffect>
                                    <p:set>
                                      <p:cBhvr>
                                        <p:cTn dur="1" fill="hold">
                                          <p:stCondLst>
                                            <p:cond delay="0"/>
                                          </p:stCondLst>
                                        </p:cTn>
                                        <p:tgtEl>
                                          <p:spTgt spid="4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4"/>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Conclusion</a:t>
            </a:r>
            <a:endParaRPr b="1" sz="2000">
              <a:solidFill>
                <a:schemeClr val="dk2"/>
              </a:solidFill>
              <a:latin typeface="Montserrat"/>
              <a:ea typeface="Montserrat"/>
              <a:cs typeface="Montserrat"/>
              <a:sym typeface="Montserrat"/>
            </a:endParaRPr>
          </a:p>
        </p:txBody>
      </p:sp>
      <p:sp>
        <p:nvSpPr>
          <p:cNvPr id="481" name="Google Shape;481;p54"/>
          <p:cNvSpPr txBox="1"/>
          <p:nvPr/>
        </p:nvSpPr>
        <p:spPr>
          <a:xfrm>
            <a:off x="286050" y="12678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Make requests to Ethereum with </a:t>
            </a:r>
            <a:r>
              <a:rPr lang="en-GB" sz="1800">
                <a:latin typeface="Montserrat Light"/>
                <a:ea typeface="Montserrat Light"/>
                <a:cs typeface="Montserrat Light"/>
                <a:sym typeface="Montserrat Light"/>
              </a:rPr>
              <a:t>vanilla</a:t>
            </a:r>
            <a:r>
              <a:rPr lang="en-GB" sz="1800">
                <a:latin typeface="Montserrat Light"/>
                <a:ea typeface="Montserrat Light"/>
                <a:cs typeface="Montserrat Light"/>
                <a:sym typeface="Montserrat Light"/>
              </a:rPr>
              <a:t> JS.</a:t>
            </a:r>
            <a:endParaRPr sz="1800">
              <a:latin typeface="Montserrat Light"/>
              <a:ea typeface="Montserrat Light"/>
              <a:cs typeface="Montserrat Light"/>
              <a:sym typeface="Montserrat Light"/>
            </a:endParaRPr>
          </a:p>
        </p:txBody>
      </p:sp>
      <p:sp>
        <p:nvSpPr>
          <p:cNvPr id="482" name="Google Shape;482;p54"/>
          <p:cNvSpPr txBox="1"/>
          <p:nvPr/>
        </p:nvSpPr>
        <p:spPr>
          <a:xfrm>
            <a:off x="286050" y="18774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Encoding </a:t>
            </a:r>
            <a:r>
              <a:rPr lang="en-GB" sz="1800">
                <a:latin typeface="Montserrat Light"/>
                <a:ea typeface="Montserrat Light"/>
                <a:cs typeface="Montserrat Light"/>
                <a:sym typeface="Montserrat Light"/>
              </a:rPr>
              <a:t>request</a:t>
            </a:r>
            <a:r>
              <a:rPr lang="en-GB" sz="1800">
                <a:latin typeface="Montserrat Light"/>
                <a:ea typeface="Montserrat Light"/>
                <a:cs typeface="Montserrat Light"/>
                <a:sym typeface="Montserrat Light"/>
              </a:rPr>
              <a:t> parameters.</a:t>
            </a:r>
            <a:endParaRPr sz="1800">
              <a:latin typeface="Montserrat Light"/>
              <a:ea typeface="Montserrat Light"/>
              <a:cs typeface="Montserrat Light"/>
              <a:sym typeface="Montserrat Light"/>
            </a:endParaRPr>
          </a:p>
        </p:txBody>
      </p:sp>
      <p:sp>
        <p:nvSpPr>
          <p:cNvPr id="483" name="Google Shape;483;p54"/>
          <p:cNvSpPr txBox="1"/>
          <p:nvPr/>
        </p:nvSpPr>
        <p:spPr>
          <a:xfrm>
            <a:off x="286050" y="244705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Decoding response results.</a:t>
            </a:r>
            <a:endParaRPr sz="1800">
              <a:latin typeface="Montserrat Light"/>
              <a:ea typeface="Montserrat Light"/>
              <a:cs typeface="Montserrat Light"/>
              <a:sym typeface="Montserrat Light"/>
            </a:endParaRPr>
          </a:p>
        </p:txBody>
      </p:sp>
      <p:sp>
        <p:nvSpPr>
          <p:cNvPr id="484" name="Google Shape;484;p54"/>
          <p:cNvSpPr txBox="1"/>
          <p:nvPr/>
        </p:nvSpPr>
        <p:spPr>
          <a:xfrm>
            <a:off x="286050" y="30201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Subscribing and listening</a:t>
            </a:r>
            <a:r>
              <a:rPr lang="en-GB" sz="1800">
                <a:latin typeface="Montserrat Light"/>
                <a:ea typeface="Montserrat Light"/>
                <a:cs typeface="Montserrat Light"/>
                <a:sym typeface="Montserrat Light"/>
              </a:rPr>
              <a:t> to WSS Events.</a:t>
            </a:r>
            <a:endParaRPr sz="1800">
              <a:latin typeface="Montserrat Light"/>
              <a:ea typeface="Montserrat Light"/>
              <a:cs typeface="Montserrat Light"/>
              <a:sym typeface="Montserrat Light"/>
            </a:endParaRPr>
          </a:p>
        </p:txBody>
      </p:sp>
      <p:sp>
        <p:nvSpPr>
          <p:cNvPr id="485" name="Google Shape;485;p54"/>
          <p:cNvSpPr txBox="1"/>
          <p:nvPr/>
        </p:nvSpPr>
        <p:spPr>
          <a:xfrm>
            <a:off x="286050" y="36300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Working with WEB3JS.</a:t>
            </a:r>
            <a:endParaRPr sz="1800">
              <a:latin typeface="Montserrat Light"/>
              <a:ea typeface="Montserrat Light"/>
              <a:cs typeface="Montserrat Light"/>
              <a:sym typeface="Montserrat Light"/>
            </a:endParaRPr>
          </a:p>
        </p:txBody>
      </p:sp>
      <p:pic>
        <p:nvPicPr>
          <p:cNvPr id="486" name="Google Shape;486;p54"/>
          <p:cNvPicPr preferRelativeResize="0"/>
          <p:nvPr/>
        </p:nvPicPr>
        <p:blipFill>
          <a:blip r:embed="rId3">
            <a:alphaModFix/>
          </a:blip>
          <a:stretch>
            <a:fillRect/>
          </a:stretch>
        </p:blipFill>
        <p:spPr>
          <a:xfrm>
            <a:off x="5752350" y="583400"/>
            <a:ext cx="3030755" cy="4102900"/>
          </a:xfrm>
          <a:prstGeom prst="rect">
            <a:avLst/>
          </a:prstGeom>
          <a:noFill/>
          <a:ln>
            <a:noFill/>
          </a:ln>
        </p:spPr>
      </p:pic>
      <p:sp>
        <p:nvSpPr>
          <p:cNvPr id="487" name="Google Shape;487;p54"/>
          <p:cNvSpPr txBox="1"/>
          <p:nvPr/>
        </p:nvSpPr>
        <p:spPr>
          <a:xfrm>
            <a:off x="286050" y="6582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Ethereum and DApps overview.</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5"/>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Thanks for attention</a:t>
            </a:r>
            <a:endParaRPr b="1" sz="2500">
              <a:solidFill>
                <a:schemeClr val="dk2"/>
              </a:solidFill>
              <a:latin typeface="Montserrat"/>
              <a:ea typeface="Montserrat"/>
              <a:cs typeface="Montserrat"/>
              <a:sym typeface="Montserrat"/>
            </a:endParaRPr>
          </a:p>
        </p:txBody>
      </p:sp>
      <p:sp>
        <p:nvSpPr>
          <p:cNvPr id="494" name="Google Shape;494;p55"/>
          <p:cNvSpPr txBox="1"/>
          <p:nvPr/>
        </p:nvSpPr>
        <p:spPr>
          <a:xfrm>
            <a:off x="266450" y="760550"/>
            <a:ext cx="48072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Example angular-ethereum project:</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solidFill>
                  <a:schemeClr val="hlink"/>
                </a:solidFill>
                <a:uFill>
                  <a:noFill/>
                </a:uFill>
                <a:hlinkClick r:id="rId3"/>
              </a:rPr>
              <a:t>https://bit.ly/2Lw6zLO</a:t>
            </a:r>
            <a:endParaRPr sz="1800">
              <a:latin typeface="Montserrat Light"/>
              <a:ea typeface="Montserrat Light"/>
              <a:cs typeface="Montserrat Light"/>
              <a:sym typeface="Montserrat Light"/>
            </a:endParaRPr>
          </a:p>
        </p:txBody>
      </p:sp>
      <p:sp>
        <p:nvSpPr>
          <p:cNvPr id="495" name="Google Shape;495;p55"/>
          <p:cNvSpPr txBox="1"/>
          <p:nvPr/>
        </p:nvSpPr>
        <p:spPr>
          <a:xfrm>
            <a:off x="266450" y="1553925"/>
            <a:ext cx="4807200" cy="16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Learning resources</a:t>
            </a:r>
            <a:r>
              <a:rPr lang="en-GB"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solidFill>
                  <a:schemeClr val="hlink"/>
                </a:solidFill>
                <a:uFill>
                  <a:noFill/>
                </a:uFill>
                <a:hlinkClick r:id="rId4"/>
              </a:rPr>
              <a:t>https://cryptozombies.io/</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solidFill>
                  <a:schemeClr val="hlink"/>
                </a:solidFill>
                <a:uFill>
                  <a:noFill/>
                </a:uFill>
                <a:hlinkClick r:id="rId5"/>
              </a:rPr>
              <a:t>http://www.dappuniversity.com/</a:t>
            </a:r>
            <a:br>
              <a:rPr lang="en-GB" sz="1800">
                <a:latin typeface="Montserrat Light"/>
                <a:ea typeface="Montserrat Light"/>
                <a:cs typeface="Montserrat Light"/>
                <a:sym typeface="Montserrat Light"/>
              </a:rPr>
            </a:br>
            <a:r>
              <a:rPr lang="en-GB" sz="1800">
                <a:solidFill>
                  <a:schemeClr val="hlink"/>
                </a:solidFill>
                <a:uFill>
                  <a:noFill/>
                </a:uFill>
                <a:hlinkClick r:id="rId6"/>
              </a:rPr>
              <a:t>https://academy.ivanontech.com/</a:t>
            </a:r>
            <a:endParaRPr sz="1800">
              <a:latin typeface="Montserrat Light"/>
              <a:ea typeface="Montserrat Light"/>
              <a:cs typeface="Montserrat Light"/>
              <a:sym typeface="Montserrat Light"/>
            </a:endParaRPr>
          </a:p>
        </p:txBody>
      </p:sp>
      <p:sp>
        <p:nvSpPr>
          <p:cNvPr id="496" name="Google Shape;496;p55"/>
          <p:cNvSpPr txBox="1"/>
          <p:nvPr/>
        </p:nvSpPr>
        <p:spPr>
          <a:xfrm>
            <a:off x="266450" y="2938175"/>
            <a:ext cx="4807200" cy="11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Contact me</a:t>
            </a:r>
            <a:r>
              <a:rPr lang="en-GB"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u="sng">
                <a:solidFill>
                  <a:schemeClr val="hlink"/>
                </a:solidFill>
                <a:hlinkClick r:id="rId7"/>
              </a:rPr>
              <a:t>https://www.linkedin.com/in/noadm/</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u="sng">
                <a:solidFill>
                  <a:schemeClr val="hlink"/>
                </a:solidFill>
                <a:hlinkClick r:id="rId8"/>
              </a:rPr>
              <a:t>https://github.com/DmitriyNoa</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latin typeface="Montserrat Light"/>
                <a:ea typeface="Montserrat Light"/>
                <a:cs typeface="Montserrat Light"/>
                <a:sym typeface="Montserrat Light"/>
              </a:rPr>
              <a:t>dmytro.zharkov@gmail.com</a:t>
            </a:r>
            <a:endParaRPr sz="1800">
              <a:latin typeface="Montserrat Light"/>
              <a:ea typeface="Montserrat Light"/>
              <a:cs typeface="Montserrat Light"/>
              <a:sym typeface="Montserrat Light"/>
            </a:endParaRPr>
          </a:p>
        </p:txBody>
      </p:sp>
      <p:pic>
        <p:nvPicPr>
          <p:cNvPr id="497" name="Google Shape;497;p55"/>
          <p:cNvPicPr preferRelativeResize="0"/>
          <p:nvPr/>
        </p:nvPicPr>
        <p:blipFill>
          <a:blip r:embed="rId9">
            <a:alphaModFix/>
          </a:blip>
          <a:stretch>
            <a:fillRect/>
          </a:stretch>
        </p:blipFill>
        <p:spPr>
          <a:xfrm>
            <a:off x="5607050" y="1116800"/>
            <a:ext cx="2914650" cy="311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BLOCKCHAIN TYPES</a:t>
            </a:r>
            <a:endParaRPr b="1" sz="2500">
              <a:solidFill>
                <a:schemeClr val="dk2"/>
              </a:solidFill>
              <a:latin typeface="Montserrat"/>
              <a:ea typeface="Montserrat"/>
              <a:cs typeface="Montserrat"/>
              <a:sym typeface="Montserrat"/>
            </a:endParaRPr>
          </a:p>
        </p:txBody>
      </p:sp>
      <p:sp>
        <p:nvSpPr>
          <p:cNvPr id="104" name="Google Shape;104;p21"/>
          <p:cNvSpPr txBox="1"/>
          <p:nvPr/>
        </p:nvSpPr>
        <p:spPr>
          <a:xfrm>
            <a:off x="1138150" y="1236675"/>
            <a:ext cx="28668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PERMISSION-LESS</a:t>
            </a:r>
            <a:endParaRPr sz="1800">
              <a:solidFill>
                <a:schemeClr val="dk2"/>
              </a:solidFill>
              <a:latin typeface="Montserrat"/>
              <a:ea typeface="Montserrat"/>
              <a:cs typeface="Montserrat"/>
              <a:sym typeface="Montserrat"/>
            </a:endParaRPr>
          </a:p>
        </p:txBody>
      </p:sp>
      <p:sp>
        <p:nvSpPr>
          <p:cNvPr id="105" name="Google Shape;105;p21"/>
          <p:cNvSpPr txBox="1"/>
          <p:nvPr/>
        </p:nvSpPr>
        <p:spPr>
          <a:xfrm>
            <a:off x="5264200" y="1236675"/>
            <a:ext cx="35772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PERMISSIONED</a:t>
            </a:r>
            <a:endParaRPr sz="1800">
              <a:solidFill>
                <a:schemeClr val="dk2"/>
              </a:solidFill>
              <a:latin typeface="Montserrat"/>
              <a:ea typeface="Montserrat"/>
              <a:cs typeface="Montserrat"/>
              <a:sym typeface="Montserrat"/>
            </a:endParaRPr>
          </a:p>
        </p:txBody>
      </p:sp>
      <p:sp>
        <p:nvSpPr>
          <p:cNvPr id="106" name="Google Shape;106;p21"/>
          <p:cNvSpPr txBox="1"/>
          <p:nvPr/>
        </p:nvSpPr>
        <p:spPr>
          <a:xfrm>
            <a:off x="1658125" y="2012125"/>
            <a:ext cx="27906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Ethereum</a:t>
            </a:r>
            <a:endParaRPr sz="1800">
              <a:solidFill>
                <a:schemeClr val="dk2"/>
              </a:solidFill>
              <a:latin typeface="Montserrat"/>
              <a:ea typeface="Montserrat"/>
              <a:cs typeface="Montserrat"/>
              <a:sym typeface="Montserrat"/>
            </a:endParaRPr>
          </a:p>
        </p:txBody>
      </p:sp>
      <p:pic>
        <p:nvPicPr>
          <p:cNvPr id="107" name="Google Shape;107;p21"/>
          <p:cNvPicPr preferRelativeResize="0"/>
          <p:nvPr/>
        </p:nvPicPr>
        <p:blipFill>
          <a:blip r:embed="rId3">
            <a:alphaModFix/>
          </a:blip>
          <a:stretch>
            <a:fillRect/>
          </a:stretch>
        </p:blipFill>
        <p:spPr>
          <a:xfrm>
            <a:off x="724425" y="1596975"/>
            <a:ext cx="1098925" cy="1098925"/>
          </a:xfrm>
          <a:prstGeom prst="rect">
            <a:avLst/>
          </a:prstGeom>
          <a:noFill/>
          <a:ln>
            <a:noFill/>
          </a:ln>
        </p:spPr>
      </p:pic>
      <p:sp>
        <p:nvSpPr>
          <p:cNvPr id="108" name="Google Shape;108;p21"/>
          <p:cNvSpPr txBox="1"/>
          <p:nvPr/>
        </p:nvSpPr>
        <p:spPr>
          <a:xfrm>
            <a:off x="1658125" y="2774125"/>
            <a:ext cx="28668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Tron</a:t>
            </a:r>
            <a:endParaRPr sz="1800">
              <a:solidFill>
                <a:schemeClr val="dk2"/>
              </a:solidFill>
              <a:latin typeface="Montserrat"/>
              <a:ea typeface="Montserrat"/>
              <a:cs typeface="Montserrat"/>
              <a:sym typeface="Montserrat"/>
            </a:endParaRPr>
          </a:p>
        </p:txBody>
      </p:sp>
      <p:pic>
        <p:nvPicPr>
          <p:cNvPr id="109" name="Google Shape;109;p21"/>
          <p:cNvPicPr preferRelativeResize="0"/>
          <p:nvPr/>
        </p:nvPicPr>
        <p:blipFill rotWithShape="1">
          <a:blip r:embed="rId4">
            <a:alphaModFix/>
          </a:blip>
          <a:srcRect b="0" l="199" r="199" t="0"/>
          <a:stretch/>
        </p:blipFill>
        <p:spPr>
          <a:xfrm>
            <a:off x="1045438" y="2667400"/>
            <a:ext cx="456900" cy="456900"/>
          </a:xfrm>
          <a:prstGeom prst="rect">
            <a:avLst/>
          </a:prstGeom>
          <a:noFill/>
          <a:ln>
            <a:noFill/>
          </a:ln>
        </p:spPr>
      </p:pic>
      <p:sp>
        <p:nvSpPr>
          <p:cNvPr id="110" name="Google Shape;110;p21"/>
          <p:cNvSpPr txBox="1"/>
          <p:nvPr/>
        </p:nvSpPr>
        <p:spPr>
          <a:xfrm>
            <a:off x="5906525" y="2240725"/>
            <a:ext cx="27906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Hyperledger fabric</a:t>
            </a:r>
            <a:endParaRPr sz="1800">
              <a:solidFill>
                <a:schemeClr val="dk2"/>
              </a:solidFill>
              <a:latin typeface="Montserrat"/>
              <a:ea typeface="Montserrat"/>
              <a:cs typeface="Montserrat"/>
              <a:sym typeface="Montserrat"/>
            </a:endParaRPr>
          </a:p>
        </p:txBody>
      </p:sp>
      <p:pic>
        <p:nvPicPr>
          <p:cNvPr id="111" name="Google Shape;111;p21"/>
          <p:cNvPicPr preferRelativeResize="0"/>
          <p:nvPr/>
        </p:nvPicPr>
        <p:blipFill rotWithShape="1">
          <a:blip r:embed="rId5">
            <a:alphaModFix/>
          </a:blip>
          <a:srcRect b="0" l="0" r="0" t="0"/>
          <a:stretch/>
        </p:blipFill>
        <p:spPr>
          <a:xfrm>
            <a:off x="5196950" y="2096763"/>
            <a:ext cx="556550" cy="556550"/>
          </a:xfrm>
          <a:prstGeom prst="rect">
            <a:avLst/>
          </a:prstGeom>
          <a:noFill/>
          <a:ln>
            <a:noFill/>
          </a:ln>
        </p:spPr>
      </p:pic>
      <p:sp>
        <p:nvSpPr>
          <p:cNvPr id="112" name="Google Shape;112;p21"/>
          <p:cNvSpPr/>
          <p:nvPr/>
        </p:nvSpPr>
        <p:spPr>
          <a:xfrm>
            <a:off x="4368050" y="1026450"/>
            <a:ext cx="44700" cy="37653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nvSpPr>
        <p:spPr>
          <a:xfrm>
            <a:off x="5906525" y="3168900"/>
            <a:ext cx="27906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Ripple</a:t>
            </a:r>
            <a:endParaRPr sz="1800">
              <a:solidFill>
                <a:schemeClr val="dk2"/>
              </a:solidFill>
              <a:latin typeface="Montserrat"/>
              <a:ea typeface="Montserrat"/>
              <a:cs typeface="Montserrat"/>
              <a:sym typeface="Montserrat"/>
            </a:endParaRPr>
          </a:p>
        </p:txBody>
      </p:sp>
      <p:pic>
        <p:nvPicPr>
          <p:cNvPr id="114" name="Google Shape;114;p21"/>
          <p:cNvPicPr preferRelativeResize="0"/>
          <p:nvPr/>
        </p:nvPicPr>
        <p:blipFill rotWithShape="1">
          <a:blip r:embed="rId6">
            <a:alphaModFix/>
          </a:blip>
          <a:srcRect b="0" l="0" r="0" t="0"/>
          <a:stretch/>
        </p:blipFill>
        <p:spPr>
          <a:xfrm>
            <a:off x="5196950" y="3024938"/>
            <a:ext cx="556550" cy="556550"/>
          </a:xfrm>
          <a:prstGeom prst="rect">
            <a:avLst/>
          </a:prstGeom>
          <a:noFill/>
          <a:ln>
            <a:noFill/>
          </a:ln>
        </p:spPr>
      </p:pic>
      <p:sp>
        <p:nvSpPr>
          <p:cNvPr id="115" name="Google Shape;115;p21"/>
          <p:cNvSpPr txBox="1"/>
          <p:nvPr/>
        </p:nvSpPr>
        <p:spPr>
          <a:xfrm>
            <a:off x="1674625" y="3557575"/>
            <a:ext cx="28668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EOS</a:t>
            </a:r>
            <a:endParaRPr sz="1800">
              <a:solidFill>
                <a:schemeClr val="dk2"/>
              </a:solidFill>
              <a:latin typeface="Montserrat"/>
              <a:ea typeface="Montserrat"/>
              <a:cs typeface="Montserrat"/>
              <a:sym typeface="Montserrat"/>
            </a:endParaRPr>
          </a:p>
        </p:txBody>
      </p:sp>
      <p:pic>
        <p:nvPicPr>
          <p:cNvPr id="116" name="Google Shape;116;p21"/>
          <p:cNvPicPr preferRelativeResize="0"/>
          <p:nvPr/>
        </p:nvPicPr>
        <p:blipFill>
          <a:blip r:embed="rId7">
            <a:alphaModFix/>
          </a:blip>
          <a:stretch>
            <a:fillRect/>
          </a:stretch>
        </p:blipFill>
        <p:spPr>
          <a:xfrm>
            <a:off x="1087671" y="3339650"/>
            <a:ext cx="372457" cy="556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0" l="0" r="0" t="0"/>
          <a:stretch/>
        </p:blipFill>
        <p:spPr>
          <a:xfrm>
            <a:off x="5533800" y="1169250"/>
            <a:ext cx="3127025" cy="3127025"/>
          </a:xfrm>
          <a:prstGeom prst="rect">
            <a:avLst/>
          </a:prstGeom>
          <a:noFill/>
          <a:ln>
            <a:noFill/>
          </a:ln>
        </p:spPr>
      </p:pic>
      <p:pic>
        <p:nvPicPr>
          <p:cNvPr id="123" name="Google Shape;123;p22"/>
          <p:cNvPicPr preferRelativeResize="0"/>
          <p:nvPr/>
        </p:nvPicPr>
        <p:blipFill>
          <a:blip r:embed="rId4">
            <a:alphaModFix/>
          </a:blip>
          <a:stretch>
            <a:fillRect/>
          </a:stretch>
        </p:blipFill>
        <p:spPr>
          <a:xfrm>
            <a:off x="5533800" y="1169250"/>
            <a:ext cx="3127025" cy="3127025"/>
          </a:xfrm>
          <a:prstGeom prst="rect">
            <a:avLst/>
          </a:prstGeom>
          <a:noFill/>
          <a:ln>
            <a:noFill/>
          </a:ln>
        </p:spPr>
      </p:pic>
      <p:sp>
        <p:nvSpPr>
          <p:cNvPr id="124" name="Google Shape;124;p22"/>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Blockchain applications</a:t>
            </a:r>
            <a:endParaRPr b="1" sz="2500">
              <a:solidFill>
                <a:schemeClr val="dk2"/>
              </a:solidFill>
              <a:latin typeface="Montserrat"/>
              <a:ea typeface="Montserrat"/>
              <a:cs typeface="Montserrat"/>
              <a:sym typeface="Montserrat"/>
            </a:endParaRPr>
          </a:p>
        </p:txBody>
      </p:sp>
      <p:sp>
        <p:nvSpPr>
          <p:cNvPr id="125" name="Google Shape;125;p22"/>
          <p:cNvSpPr txBox="1"/>
          <p:nvPr/>
        </p:nvSpPr>
        <p:spPr>
          <a:xfrm>
            <a:off x="520250" y="9914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Decentralized</a:t>
            </a:r>
            <a:r>
              <a:rPr lang="en-GB" sz="1800">
                <a:latin typeface="Montserrat Light"/>
                <a:ea typeface="Montserrat Light"/>
                <a:cs typeface="Montserrat Light"/>
                <a:sym typeface="Montserrat Light"/>
              </a:rPr>
              <a:t> applications </a:t>
            </a:r>
            <a:r>
              <a:rPr lang="en-GB" sz="1800">
                <a:latin typeface="Montserrat Light"/>
                <a:ea typeface="Montserrat Light"/>
                <a:cs typeface="Montserrat Light"/>
                <a:sym typeface="Montserrat Light"/>
              </a:rPr>
              <a:t> (DApp)</a:t>
            </a:r>
            <a:endParaRPr sz="1800">
              <a:latin typeface="Montserrat Light"/>
              <a:ea typeface="Montserrat Light"/>
              <a:cs typeface="Montserrat Light"/>
              <a:sym typeface="Montserrat Light"/>
            </a:endParaRPr>
          </a:p>
        </p:txBody>
      </p:sp>
      <p:sp>
        <p:nvSpPr>
          <p:cNvPr id="126" name="Google Shape;126;p22"/>
          <p:cNvSpPr txBox="1"/>
          <p:nvPr/>
        </p:nvSpPr>
        <p:spPr>
          <a:xfrm>
            <a:off x="520250" y="2352563"/>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EVM and </a:t>
            </a:r>
            <a:r>
              <a:rPr lang="en-GB" sz="1800">
                <a:latin typeface="Montserrat Light"/>
                <a:ea typeface="Montserrat Light"/>
                <a:cs typeface="Montserrat Light"/>
                <a:sym typeface="Montserrat Light"/>
              </a:rPr>
              <a:t>Solidity language</a:t>
            </a:r>
            <a:endParaRPr sz="1800">
              <a:latin typeface="Montserrat Light"/>
              <a:ea typeface="Montserrat Light"/>
              <a:cs typeface="Montserrat Light"/>
              <a:sym typeface="Montserrat Light"/>
            </a:endParaRPr>
          </a:p>
        </p:txBody>
      </p:sp>
      <p:sp>
        <p:nvSpPr>
          <p:cNvPr id="127" name="Google Shape;127;p22"/>
          <p:cNvSpPr txBox="1"/>
          <p:nvPr/>
        </p:nvSpPr>
        <p:spPr>
          <a:xfrm>
            <a:off x="520250" y="3007075"/>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They are like backends, services</a:t>
            </a:r>
            <a:endParaRPr sz="1800">
              <a:latin typeface="Montserrat Light"/>
              <a:ea typeface="Montserrat Light"/>
              <a:cs typeface="Montserrat Light"/>
              <a:sym typeface="Montserrat Light"/>
            </a:endParaRPr>
          </a:p>
        </p:txBody>
      </p:sp>
      <p:sp>
        <p:nvSpPr>
          <p:cNvPr id="128" name="Google Shape;128;p22"/>
          <p:cNvSpPr txBox="1"/>
          <p:nvPr/>
        </p:nvSpPr>
        <p:spPr>
          <a:xfrm>
            <a:off x="520250" y="1698050"/>
            <a:ext cx="2470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Smart contracts</a:t>
            </a:r>
            <a:endParaRPr sz="1800">
              <a:latin typeface="Montserrat Light"/>
              <a:ea typeface="Montserrat Light"/>
              <a:cs typeface="Montserrat Light"/>
              <a:sym typeface="Montserrat Light"/>
            </a:endParaRPr>
          </a:p>
        </p:txBody>
      </p:sp>
      <p:pic>
        <p:nvPicPr>
          <p:cNvPr id="129" name="Google Shape;129;p22"/>
          <p:cNvPicPr preferRelativeResize="0"/>
          <p:nvPr/>
        </p:nvPicPr>
        <p:blipFill rotWithShape="1">
          <a:blip r:embed="rId5">
            <a:alphaModFix/>
          </a:blip>
          <a:srcRect b="0" l="0" r="0" t="0"/>
          <a:stretch/>
        </p:blipFill>
        <p:spPr>
          <a:xfrm>
            <a:off x="5533800" y="1169250"/>
            <a:ext cx="3127025" cy="3127025"/>
          </a:xfrm>
          <a:prstGeom prst="rect">
            <a:avLst/>
          </a:prstGeom>
          <a:noFill/>
          <a:ln>
            <a:noFill/>
          </a:ln>
        </p:spPr>
      </p:pic>
      <p:pic>
        <p:nvPicPr>
          <p:cNvPr id="130" name="Google Shape;130;p22"/>
          <p:cNvPicPr preferRelativeResize="0"/>
          <p:nvPr/>
        </p:nvPicPr>
        <p:blipFill rotWithShape="1">
          <a:blip r:embed="rId6">
            <a:alphaModFix/>
          </a:blip>
          <a:srcRect b="0" l="0" r="0" t="0"/>
          <a:stretch/>
        </p:blipFill>
        <p:spPr>
          <a:xfrm>
            <a:off x="5533800" y="1169238"/>
            <a:ext cx="3127025" cy="3127025"/>
          </a:xfrm>
          <a:prstGeom prst="rect">
            <a:avLst/>
          </a:prstGeom>
          <a:noFill/>
          <a:ln>
            <a:noFill/>
          </a:ln>
        </p:spPr>
      </p:pic>
      <p:pic>
        <p:nvPicPr>
          <p:cNvPr id="131" name="Google Shape;131;p22"/>
          <p:cNvPicPr preferRelativeResize="0"/>
          <p:nvPr/>
        </p:nvPicPr>
        <p:blipFill rotWithShape="1">
          <a:blip r:embed="rId7">
            <a:alphaModFix/>
          </a:blip>
          <a:srcRect b="0" l="0" r="0" t="0"/>
          <a:stretch/>
        </p:blipFill>
        <p:spPr>
          <a:xfrm>
            <a:off x="5533800" y="1169238"/>
            <a:ext cx="3127025" cy="3127025"/>
          </a:xfrm>
          <a:prstGeom prst="rect">
            <a:avLst/>
          </a:prstGeom>
          <a:noFill/>
          <a:ln>
            <a:noFill/>
          </a:ln>
        </p:spPr>
      </p:pic>
      <p:sp>
        <p:nvSpPr>
          <p:cNvPr id="132" name="Google Shape;132;p22"/>
          <p:cNvSpPr txBox="1"/>
          <p:nvPr/>
        </p:nvSpPr>
        <p:spPr>
          <a:xfrm>
            <a:off x="520250" y="3692875"/>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Global and </a:t>
            </a:r>
            <a:r>
              <a:rPr lang="en-GB" sz="1800">
                <a:latin typeface="Montserrat Light"/>
                <a:ea typeface="Montserrat Light"/>
                <a:cs typeface="Montserrat Light"/>
                <a:sym typeface="Montserrat Light"/>
              </a:rPr>
              <a:t>irreversible</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1616250" y="240400"/>
            <a:ext cx="5653489" cy="4838700"/>
          </a:xfrm>
          <a:prstGeom prst="rect">
            <a:avLst/>
          </a:prstGeom>
          <a:noFill/>
          <a:ln>
            <a:noFill/>
          </a:ln>
        </p:spPr>
      </p:pic>
      <p:sp>
        <p:nvSpPr>
          <p:cNvPr id="139" name="Google Shape;139;p23"/>
          <p:cNvSpPr txBox="1"/>
          <p:nvPr/>
        </p:nvSpPr>
        <p:spPr>
          <a:xfrm>
            <a:off x="1747150" y="1265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DApp ARCHITECTURE</a:t>
            </a:r>
            <a:endParaRPr b="1" sz="2500">
              <a:solidFill>
                <a:schemeClr val="dk2"/>
              </a:solidFill>
              <a:latin typeface="Montserrat"/>
              <a:ea typeface="Montserrat"/>
              <a:cs typeface="Montserrat"/>
              <a:sym typeface="Montserrat"/>
            </a:endParaRPr>
          </a:p>
        </p:txBody>
      </p:sp>
      <p:pic>
        <p:nvPicPr>
          <p:cNvPr id="140" name="Google Shape;140;p23"/>
          <p:cNvPicPr preferRelativeResize="0"/>
          <p:nvPr/>
        </p:nvPicPr>
        <p:blipFill>
          <a:blip r:embed="rId4">
            <a:alphaModFix/>
          </a:blip>
          <a:stretch>
            <a:fillRect/>
          </a:stretch>
        </p:blipFill>
        <p:spPr>
          <a:xfrm>
            <a:off x="2606525" y="1750825"/>
            <a:ext cx="3608650" cy="920050"/>
          </a:xfrm>
          <a:prstGeom prst="rect">
            <a:avLst/>
          </a:prstGeom>
          <a:noFill/>
          <a:ln>
            <a:noFill/>
          </a:ln>
        </p:spPr>
      </p:pic>
      <p:pic>
        <p:nvPicPr>
          <p:cNvPr id="141" name="Google Shape;141;p23"/>
          <p:cNvPicPr preferRelativeResize="0"/>
          <p:nvPr/>
        </p:nvPicPr>
        <p:blipFill>
          <a:blip r:embed="rId5">
            <a:alphaModFix/>
          </a:blip>
          <a:stretch>
            <a:fillRect/>
          </a:stretch>
        </p:blipFill>
        <p:spPr>
          <a:xfrm>
            <a:off x="1185563" y="2891950"/>
            <a:ext cx="3438525" cy="2209800"/>
          </a:xfrm>
          <a:prstGeom prst="rect">
            <a:avLst/>
          </a:prstGeom>
          <a:noFill/>
          <a:ln>
            <a:noFill/>
          </a:ln>
        </p:spPr>
      </p:pic>
      <p:pic>
        <p:nvPicPr>
          <p:cNvPr id="142" name="Google Shape;142;p23"/>
          <p:cNvPicPr preferRelativeResize="0"/>
          <p:nvPr/>
        </p:nvPicPr>
        <p:blipFill>
          <a:blip r:embed="rId6">
            <a:alphaModFix/>
          </a:blip>
          <a:stretch>
            <a:fillRect/>
          </a:stretch>
        </p:blipFill>
        <p:spPr>
          <a:xfrm>
            <a:off x="3021226" y="2418875"/>
            <a:ext cx="1226800" cy="1065925"/>
          </a:xfrm>
          <a:prstGeom prst="rect">
            <a:avLst/>
          </a:prstGeom>
          <a:noFill/>
          <a:ln>
            <a:noFill/>
          </a:ln>
        </p:spPr>
      </p:pic>
      <p:pic>
        <p:nvPicPr>
          <p:cNvPr id="143" name="Google Shape;143;p23"/>
          <p:cNvPicPr preferRelativeResize="0"/>
          <p:nvPr/>
        </p:nvPicPr>
        <p:blipFill>
          <a:blip r:embed="rId7">
            <a:alphaModFix/>
          </a:blip>
          <a:stretch>
            <a:fillRect/>
          </a:stretch>
        </p:blipFill>
        <p:spPr>
          <a:xfrm>
            <a:off x="2165025" y="579750"/>
            <a:ext cx="4398125" cy="77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3"/>
                                        </p:tgtEl>
                                      </p:cBhvr>
                                    </p:animEffect>
                                    <p:set>
                                      <p:cBhvr>
                                        <p:cTn dur="1" fill="hold">
                                          <p:stCondLst>
                                            <p:cond delay="0"/>
                                          </p:stCondLst>
                                        </p:cTn>
                                        <p:tgtEl>
                                          <p:spTgt spid="1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0"/>
                                        </p:tgtEl>
                                      </p:cBhvr>
                                    </p:animEffect>
                                    <p:set>
                                      <p:cBhvr>
                                        <p:cTn dur="1" fill="hold">
                                          <p:stCondLst>
                                            <p:cond delay="0"/>
                                          </p:stCondLst>
                                        </p:cTn>
                                        <p:tgtEl>
                                          <p:spTgt spid="1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1"/>
                                        </p:tgtEl>
                                      </p:cBhvr>
                                    </p:animEffect>
                                    <p:set>
                                      <p:cBhvr>
                                        <p:cTn dur="1" fill="hold">
                                          <p:stCondLst>
                                            <p:cond delay="0"/>
                                          </p:stCondLst>
                                        </p:cTn>
                                        <p:tgtEl>
                                          <p:spTgt spid="1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2"/>
                                        </p:tgtEl>
                                      </p:cBhvr>
                                    </p:animEffect>
                                    <p:set>
                                      <p:cBhvr>
                                        <p:cTn dur="1" fill="hold">
                                          <p:stCondLst>
                                            <p:cond delay="0"/>
                                          </p:stCondLst>
                                        </p:cTn>
                                        <p:tgtEl>
                                          <p:spTgt spid="1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nvSpPr>
        <p:spPr>
          <a:xfrm>
            <a:off x="1747150" y="503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The context</a:t>
            </a:r>
            <a:endParaRPr b="1" sz="2500">
              <a:solidFill>
                <a:schemeClr val="dk2"/>
              </a:solidFill>
              <a:latin typeface="Montserrat"/>
              <a:ea typeface="Montserrat"/>
              <a:cs typeface="Montserrat"/>
              <a:sym typeface="Montserrat"/>
            </a:endParaRPr>
          </a:p>
        </p:txBody>
      </p:sp>
      <p:pic>
        <p:nvPicPr>
          <p:cNvPr id="150" name="Google Shape;150;p24"/>
          <p:cNvPicPr preferRelativeResize="0"/>
          <p:nvPr/>
        </p:nvPicPr>
        <p:blipFill>
          <a:blip r:embed="rId3">
            <a:alphaModFix/>
          </a:blip>
          <a:stretch>
            <a:fillRect/>
          </a:stretch>
        </p:blipFill>
        <p:spPr>
          <a:xfrm>
            <a:off x="1236225" y="507200"/>
            <a:ext cx="6349252" cy="44728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nvSpPr>
        <p:spPr>
          <a:xfrm>
            <a:off x="1747150" y="503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The context</a:t>
            </a:r>
            <a:endParaRPr b="1" sz="2500">
              <a:solidFill>
                <a:schemeClr val="dk2"/>
              </a:solidFill>
              <a:latin typeface="Montserrat"/>
              <a:ea typeface="Montserrat"/>
              <a:cs typeface="Montserrat"/>
              <a:sym typeface="Montserrat"/>
            </a:endParaRPr>
          </a:p>
        </p:txBody>
      </p:sp>
      <p:pic>
        <p:nvPicPr>
          <p:cNvPr id="157" name="Google Shape;157;p25"/>
          <p:cNvPicPr preferRelativeResize="0"/>
          <p:nvPr/>
        </p:nvPicPr>
        <p:blipFill>
          <a:blip r:embed="rId3">
            <a:alphaModFix/>
          </a:blip>
          <a:stretch>
            <a:fillRect/>
          </a:stretch>
        </p:blipFill>
        <p:spPr>
          <a:xfrm>
            <a:off x="1250900" y="482200"/>
            <a:ext cx="6209951" cy="4685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1747150" y="503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The context</a:t>
            </a:r>
            <a:endParaRPr b="1" sz="2500">
              <a:solidFill>
                <a:schemeClr val="dk2"/>
              </a:solidFill>
              <a:latin typeface="Montserrat"/>
              <a:ea typeface="Montserrat"/>
              <a:cs typeface="Montserrat"/>
              <a:sym typeface="Montserrat"/>
            </a:endParaRPr>
          </a:p>
        </p:txBody>
      </p:sp>
      <p:pic>
        <p:nvPicPr>
          <p:cNvPr id="164" name="Google Shape;164;p26"/>
          <p:cNvPicPr preferRelativeResize="0"/>
          <p:nvPr/>
        </p:nvPicPr>
        <p:blipFill>
          <a:blip r:embed="rId3">
            <a:alphaModFix/>
          </a:blip>
          <a:stretch>
            <a:fillRect/>
          </a:stretch>
        </p:blipFill>
        <p:spPr>
          <a:xfrm>
            <a:off x="152400" y="659600"/>
            <a:ext cx="8839201" cy="42513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Pitch Deck Light">
      <a:dk1>
        <a:srgbClr val="737572"/>
      </a:dk1>
      <a:lt1>
        <a:srgbClr val="FFFFFF"/>
      </a:lt1>
      <a:dk2>
        <a:srgbClr val="445469"/>
      </a:dk2>
      <a:lt2>
        <a:srgbClr val="FFFFFF"/>
      </a:lt2>
      <a:accent1>
        <a:srgbClr val="0E80C9"/>
      </a:accent1>
      <a:accent2>
        <a:srgbClr val="119CF4"/>
      </a:accent2>
      <a:accent3>
        <a:srgbClr val="445469"/>
      </a:accent3>
      <a:accent4>
        <a:srgbClr val="8AC153"/>
      </a:accent4>
      <a:accent5>
        <a:srgbClr val="BAEF69"/>
      </a:accent5>
      <a:accent6>
        <a:srgbClr val="A9A8AB"/>
      </a:accent6>
      <a:hlink>
        <a:srgbClr val="0E80C9"/>
      </a:hlink>
      <a:folHlink>
        <a:srgbClr val="0EA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